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303" r:id="rId2"/>
    <p:sldId id="263" r:id="rId3"/>
    <p:sldId id="267" r:id="rId4"/>
    <p:sldId id="270" r:id="rId5"/>
    <p:sldId id="296" r:id="rId6"/>
    <p:sldId id="299" r:id="rId7"/>
    <p:sldId id="275" r:id="rId8"/>
    <p:sldId id="280" r:id="rId9"/>
    <p:sldId id="305" r:id="rId10"/>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CCFF33"/>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2"/>
    <p:restoredTop sz="94682"/>
  </p:normalViewPr>
  <p:slideViewPr>
    <p:cSldViewPr showGuides="1">
      <p:cViewPr>
        <p:scale>
          <a:sx n="67" d="100"/>
          <a:sy n="67" d="100"/>
        </p:scale>
        <p:origin x="-1278" y="-138"/>
      </p:cViewPr>
      <p:guideLst>
        <p:guide orient="horz" pos="2160"/>
        <p:guide pos="2850"/>
      </p:guideLst>
    </p:cSldViewPr>
  </p:slid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052" name="Rectangle 4"/>
          <p:cNvSpPr>
            <a:spLocks noGrp="1" noRot="1" noChangeAspec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p>
            <a:pPr lvl="0" algn="r" eaLnBrk="1" fontAlgn="base" hangingPunct="1">
              <a:buNone/>
            </a:pPr>
            <a:fld id="{9A0DB2DC-4C9A-4742-B13C-FB6460FD3503}" type="slidenum">
              <a:rPr lang="en-US" sz="1200" strike="noStrike" noProof="1" dirty="0">
                <a:latin typeface="Arial" panose="020B0604020202020204" pitchFamily="34" charset="0"/>
                <a:ea typeface="+mn-ea"/>
                <a:cs typeface="+mn-cs"/>
              </a:rPr>
              <a:t>‹#›</a:t>
            </a:fld>
            <a:endParaRPr lang="en-US" sz="1200" strike="noStrike" noProof="1"/>
          </a:p>
        </p:txBody>
      </p:sp>
    </p:spTree>
    <p:extLst>
      <p:ext uri="{BB962C8B-B14F-4D97-AF65-F5344CB8AC3E}">
        <p14:creationId xmlns:p14="http://schemas.microsoft.com/office/powerpoint/2010/main" val="1714516288"/>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a:fld id="{9A0DB2DC-4C9A-4742-B13C-FB6460FD3503}" type="slidenum">
              <a:rPr lang="en-US" altLang="zh-CN" sz="1200" dirty="0"/>
              <a:t>2</a:t>
            </a:fld>
            <a:endParaRPr lang="en-US" altLang="zh-CN" sz="1200" dirty="0"/>
          </a:p>
        </p:txBody>
      </p:sp>
      <p:sp>
        <p:nvSpPr>
          <p:cNvPr id="6146" name="Slide Image Placeholder 1"/>
          <p:cNvSpPr>
            <a:spLocks noGrp="1" noRot="1" noChangeAspect="1" noTextEdit="1"/>
          </p:cNvSpPr>
          <p:nvPr>
            <p:ph type="sldImg"/>
          </p:nvPr>
        </p:nvSpPr>
        <p:spPr/>
      </p:sp>
      <p:sp>
        <p:nvSpPr>
          <p:cNvPr id="6147" name="Notes Placeholder 2"/>
          <p:cNvSpPr>
            <a:spLocks noGrp="1"/>
          </p:cNvSpPr>
          <p:nvPr>
            <p:ph type="body"/>
          </p:nvPr>
        </p:nvSpPr>
        <p:spPr/>
        <p:txBody>
          <a:bodyPr wrap="square" lIns="91440" tIns="45720" rIns="91440" bIns="45720" anchor="t" anchorCtr="0"/>
          <a:lstStyle/>
          <a:p>
            <a:pPr lvl="0" eaLnBrk="1" hangingPunct="1">
              <a:spcBef>
                <a:spcPct val="0"/>
              </a:spcBef>
            </a:pPr>
            <a:endParaRPr lang="en-US" altLang="zh-CN" dirty="0"/>
          </a:p>
        </p:txBody>
      </p:sp>
      <p:sp>
        <p:nvSpPr>
          <p:cNvPr id="6148" name="Slide Number Placeholder 3"/>
          <p:cNvSpPr txBox="1">
            <a:spLocks noGrp="1"/>
          </p:cNvSpPr>
          <p:nvPr/>
        </p:nvSpPr>
        <p:spPr>
          <a:xfrm>
            <a:off x="3884613" y="8685213"/>
            <a:ext cx="2971800" cy="457200"/>
          </a:xfrm>
          <a:prstGeom prst="rect">
            <a:avLst/>
          </a:prstGeom>
          <a:noFill/>
          <a:ln w="9525">
            <a:noFill/>
          </a:ln>
        </p:spPr>
        <p:txBody>
          <a:bodyPr anchor="b" anchorCtr="0"/>
          <a:lstStyle/>
          <a:p>
            <a:pPr lvl="0" algn="r"/>
            <a:fld id="{9A0DB2DC-4C9A-4742-B13C-FB6460FD3503}" type="slidenum">
              <a:rPr lang="en-US" altLang="zh-CN" sz="1200" dirty="0">
                <a:latin typeface=".VnTime" pitchFamily="34" charset="0"/>
              </a:rPr>
              <a:t>2</a:t>
            </a:fld>
            <a:endParaRPr lang="en-US" altLang="zh-CN" sz="1200" dirty="0">
              <a:latin typeface=".VnTime" pitchFamily="34" charset="0"/>
            </a:endParaRPr>
          </a:p>
        </p:txBody>
      </p:sp>
      <p:sp>
        <p:nvSpPr>
          <p:cNvPr id="6149" name="Header Placeholder 4"/>
          <p:cNvSpPr txBox="1">
            <a:spLocks noGrp="1"/>
          </p:cNvSpPr>
          <p:nvPr/>
        </p:nvSpPr>
        <p:spPr>
          <a:xfrm>
            <a:off x="0" y="0"/>
            <a:ext cx="2971800" cy="457200"/>
          </a:xfrm>
          <a:prstGeom prst="rect">
            <a:avLst/>
          </a:prstGeom>
          <a:noFill/>
          <a:ln w="9525">
            <a:noFill/>
          </a:ln>
        </p:spPr>
        <p:txBody>
          <a:bodyPr anchor="t" anchorCtr="0"/>
          <a:lstStyle/>
          <a:p>
            <a:pPr lvl="0"/>
            <a:endParaRPr lang="en-US" altLang="zh-CN" sz="1200" dirty="0">
              <a:latin typeface=".VnTime"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a:fld id="{9A0DB2DC-4C9A-4742-B13C-FB6460FD3503}" type="slidenum">
              <a:rPr lang="en-US" altLang="zh-CN" sz="1200" dirty="0"/>
              <a:t>3</a:t>
            </a:fld>
            <a:endParaRPr lang="en-US" altLang="zh-CN" sz="1200" dirty="0"/>
          </a:p>
        </p:txBody>
      </p:sp>
      <p:sp>
        <p:nvSpPr>
          <p:cNvPr id="10242" name="Slide Image Placeholder 1"/>
          <p:cNvSpPr>
            <a:spLocks noGrp="1" noRot="1" noChangeAspect="1" noTextEdit="1"/>
          </p:cNvSpPr>
          <p:nvPr>
            <p:ph type="sldImg"/>
          </p:nvPr>
        </p:nvSpPr>
        <p:spPr/>
      </p:sp>
      <p:sp>
        <p:nvSpPr>
          <p:cNvPr id="10243" name="Notes Placeholder 2"/>
          <p:cNvSpPr>
            <a:spLocks noGrp="1"/>
          </p:cNvSpPr>
          <p:nvPr>
            <p:ph type="body"/>
          </p:nvPr>
        </p:nvSpPr>
        <p:spPr/>
        <p:txBody>
          <a:bodyPr wrap="square" lIns="91440" tIns="45720" rIns="91440" bIns="45720" anchor="t" anchorCtr="0"/>
          <a:lstStyle/>
          <a:p>
            <a:pPr lvl="0" eaLnBrk="1" hangingPunct="1">
              <a:spcBef>
                <a:spcPct val="0"/>
              </a:spcBef>
            </a:pPr>
            <a:endParaRPr lang="en-US" altLang="zh-CN" dirty="0"/>
          </a:p>
        </p:txBody>
      </p:sp>
      <p:sp>
        <p:nvSpPr>
          <p:cNvPr id="10244" name="Slide Number Placeholder 3"/>
          <p:cNvSpPr txBox="1">
            <a:spLocks noGrp="1"/>
          </p:cNvSpPr>
          <p:nvPr/>
        </p:nvSpPr>
        <p:spPr>
          <a:xfrm>
            <a:off x="3884613" y="8685213"/>
            <a:ext cx="2971800" cy="457200"/>
          </a:xfrm>
          <a:prstGeom prst="rect">
            <a:avLst/>
          </a:prstGeom>
          <a:noFill/>
          <a:ln w="9525">
            <a:noFill/>
          </a:ln>
        </p:spPr>
        <p:txBody>
          <a:bodyPr anchor="b" anchorCtr="0"/>
          <a:lstStyle/>
          <a:p>
            <a:pPr lvl="0" algn="r"/>
            <a:fld id="{9A0DB2DC-4C9A-4742-B13C-FB6460FD3503}" type="slidenum">
              <a:rPr lang="en-US" altLang="zh-CN" sz="1200" dirty="0">
                <a:latin typeface=".VnTime" pitchFamily="34" charset="0"/>
              </a:rPr>
              <a:t>3</a:t>
            </a:fld>
            <a:endParaRPr lang="en-US" altLang="zh-CN" sz="1200" dirty="0">
              <a:latin typeface=".VnTime" pitchFamily="34" charset="0"/>
            </a:endParaRPr>
          </a:p>
        </p:txBody>
      </p:sp>
      <p:sp>
        <p:nvSpPr>
          <p:cNvPr id="10245" name="Header Placeholder 4"/>
          <p:cNvSpPr txBox="1">
            <a:spLocks noGrp="1"/>
          </p:cNvSpPr>
          <p:nvPr/>
        </p:nvSpPr>
        <p:spPr>
          <a:xfrm>
            <a:off x="0" y="0"/>
            <a:ext cx="2971800" cy="457200"/>
          </a:xfrm>
          <a:prstGeom prst="rect">
            <a:avLst/>
          </a:prstGeom>
          <a:noFill/>
          <a:ln w="9525">
            <a:noFill/>
          </a:ln>
        </p:spPr>
        <p:txBody>
          <a:bodyPr anchor="t" anchorCtr="0"/>
          <a:lstStyle/>
          <a:p>
            <a:pPr lvl="0"/>
            <a:endParaRPr lang="en-US" altLang="zh-CN" sz="1200" dirty="0">
              <a:latin typeface=".VnTime"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a:fld id="{9A0DB2DC-4C9A-4742-B13C-FB6460FD3503}" type="slidenum">
              <a:rPr lang="en-US" altLang="zh-CN" sz="1200" dirty="0"/>
              <a:t>4</a:t>
            </a:fld>
            <a:endParaRPr lang="en-US" altLang="zh-CN" sz="1200" dirty="0"/>
          </a:p>
        </p:txBody>
      </p:sp>
      <p:sp>
        <p:nvSpPr>
          <p:cNvPr id="13314" name="Slide Image Placeholder 1"/>
          <p:cNvSpPr>
            <a:spLocks noGrp="1" noRot="1" noChangeAspect="1" noTextEdit="1"/>
          </p:cNvSpPr>
          <p:nvPr>
            <p:ph type="sldImg"/>
          </p:nvPr>
        </p:nvSpPr>
        <p:spPr/>
      </p:sp>
      <p:sp>
        <p:nvSpPr>
          <p:cNvPr id="13315" name="Notes Placeholder 2"/>
          <p:cNvSpPr>
            <a:spLocks noGrp="1"/>
          </p:cNvSpPr>
          <p:nvPr>
            <p:ph type="body"/>
          </p:nvPr>
        </p:nvSpPr>
        <p:spPr/>
        <p:txBody>
          <a:bodyPr wrap="square" lIns="91440" tIns="45720" rIns="91440" bIns="45720" anchor="t" anchorCtr="0"/>
          <a:lstStyle/>
          <a:p>
            <a:pPr lvl="0" eaLnBrk="1" hangingPunct="1">
              <a:spcBef>
                <a:spcPct val="0"/>
              </a:spcBef>
            </a:pPr>
            <a:endParaRPr lang="en-US" altLang="zh-CN" dirty="0"/>
          </a:p>
        </p:txBody>
      </p:sp>
      <p:sp>
        <p:nvSpPr>
          <p:cNvPr id="13316" name="Slide Number Placeholder 3"/>
          <p:cNvSpPr txBox="1">
            <a:spLocks noGrp="1"/>
          </p:cNvSpPr>
          <p:nvPr/>
        </p:nvSpPr>
        <p:spPr>
          <a:xfrm>
            <a:off x="3884613" y="8685213"/>
            <a:ext cx="2971800" cy="457200"/>
          </a:xfrm>
          <a:prstGeom prst="rect">
            <a:avLst/>
          </a:prstGeom>
          <a:noFill/>
          <a:ln w="9525">
            <a:noFill/>
          </a:ln>
        </p:spPr>
        <p:txBody>
          <a:bodyPr anchor="b" anchorCtr="0"/>
          <a:lstStyle/>
          <a:p>
            <a:pPr lvl="0" algn="r"/>
            <a:fld id="{9A0DB2DC-4C9A-4742-B13C-FB6460FD3503}" type="slidenum">
              <a:rPr lang="en-US" altLang="zh-CN" sz="1200" dirty="0">
                <a:latin typeface=".VnTime" pitchFamily="34" charset="0"/>
              </a:rPr>
              <a:t>4</a:t>
            </a:fld>
            <a:endParaRPr lang="en-US" altLang="zh-CN" sz="1200" dirty="0">
              <a:latin typeface=".VnTime" pitchFamily="34" charset="0"/>
            </a:endParaRPr>
          </a:p>
        </p:txBody>
      </p:sp>
      <p:sp>
        <p:nvSpPr>
          <p:cNvPr id="13317" name="Header Placeholder 4"/>
          <p:cNvSpPr txBox="1">
            <a:spLocks noGrp="1"/>
          </p:cNvSpPr>
          <p:nvPr/>
        </p:nvSpPr>
        <p:spPr>
          <a:xfrm>
            <a:off x="0" y="0"/>
            <a:ext cx="2971800" cy="457200"/>
          </a:xfrm>
          <a:prstGeom prst="rect">
            <a:avLst/>
          </a:prstGeom>
          <a:noFill/>
          <a:ln w="9525">
            <a:noFill/>
          </a:ln>
        </p:spPr>
        <p:txBody>
          <a:bodyPr anchor="t" anchorCtr="0"/>
          <a:lstStyle/>
          <a:p>
            <a:pPr lvl="0"/>
            <a:endParaRPr lang="en-US" altLang="zh-CN" sz="1200" dirty="0">
              <a:latin typeface=".VnTime"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a:fld id="{9A0DB2DC-4C9A-4742-B13C-FB6460FD3503}" type="slidenum">
              <a:rPr lang="en-US" altLang="zh-CN" sz="1200" dirty="0"/>
              <a:t>7</a:t>
            </a:fld>
            <a:endParaRPr lang="en-US" altLang="zh-CN" sz="1200" dirty="0"/>
          </a:p>
        </p:txBody>
      </p:sp>
      <p:sp>
        <p:nvSpPr>
          <p:cNvPr id="21506" name="Slide Image Placeholder 1"/>
          <p:cNvSpPr>
            <a:spLocks noGrp="1" noRot="1" noChangeAspect="1" noTextEdit="1"/>
          </p:cNvSpPr>
          <p:nvPr>
            <p:ph type="sldImg"/>
          </p:nvPr>
        </p:nvSpPr>
        <p:spPr/>
      </p:sp>
      <p:sp>
        <p:nvSpPr>
          <p:cNvPr id="21507" name="Notes Placeholder 2"/>
          <p:cNvSpPr>
            <a:spLocks noGrp="1"/>
          </p:cNvSpPr>
          <p:nvPr>
            <p:ph type="body"/>
          </p:nvPr>
        </p:nvSpPr>
        <p:spPr/>
        <p:txBody>
          <a:bodyPr wrap="square" lIns="91440" tIns="45720" rIns="91440" bIns="45720" anchor="t" anchorCtr="0"/>
          <a:lstStyle/>
          <a:p>
            <a:pPr lvl="0" eaLnBrk="1" hangingPunct="1">
              <a:spcBef>
                <a:spcPct val="0"/>
              </a:spcBef>
            </a:pPr>
            <a:endParaRPr lang="en-US" altLang="zh-CN" dirty="0"/>
          </a:p>
        </p:txBody>
      </p:sp>
      <p:sp>
        <p:nvSpPr>
          <p:cNvPr id="21508" name="Slide Number Placeholder 3"/>
          <p:cNvSpPr txBox="1">
            <a:spLocks noGrp="1"/>
          </p:cNvSpPr>
          <p:nvPr/>
        </p:nvSpPr>
        <p:spPr>
          <a:xfrm>
            <a:off x="3884613" y="8685213"/>
            <a:ext cx="2971800" cy="457200"/>
          </a:xfrm>
          <a:prstGeom prst="rect">
            <a:avLst/>
          </a:prstGeom>
          <a:noFill/>
          <a:ln w="9525">
            <a:noFill/>
          </a:ln>
        </p:spPr>
        <p:txBody>
          <a:bodyPr anchor="b" anchorCtr="0"/>
          <a:lstStyle/>
          <a:p>
            <a:pPr lvl="0" algn="r"/>
            <a:fld id="{9A0DB2DC-4C9A-4742-B13C-FB6460FD3503}" type="slidenum">
              <a:rPr lang="en-US" altLang="zh-CN" sz="1200" dirty="0">
                <a:latin typeface=".VnTime" pitchFamily="34" charset="0"/>
              </a:rPr>
              <a:t>7</a:t>
            </a:fld>
            <a:endParaRPr lang="en-US" altLang="zh-CN" sz="1200" dirty="0">
              <a:latin typeface=".VnTime" pitchFamily="34" charset="0"/>
            </a:endParaRPr>
          </a:p>
        </p:txBody>
      </p:sp>
      <p:sp>
        <p:nvSpPr>
          <p:cNvPr id="21509" name="Header Placeholder 4"/>
          <p:cNvSpPr txBox="1">
            <a:spLocks noGrp="1"/>
          </p:cNvSpPr>
          <p:nvPr/>
        </p:nvSpPr>
        <p:spPr>
          <a:xfrm>
            <a:off x="0" y="0"/>
            <a:ext cx="2971800" cy="457200"/>
          </a:xfrm>
          <a:prstGeom prst="rect">
            <a:avLst/>
          </a:prstGeom>
          <a:noFill/>
          <a:ln w="9525">
            <a:noFill/>
          </a:ln>
        </p:spPr>
        <p:txBody>
          <a:bodyPr anchor="t" anchorCtr="0"/>
          <a:lstStyle/>
          <a:p>
            <a:pPr lvl="0"/>
            <a:endParaRPr lang="en-US" altLang="zh-CN" sz="1200" dirty="0">
              <a:latin typeface=".VnTime"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a:fld id="{9A0DB2DC-4C9A-4742-B13C-FB6460FD3503}" type="slidenum">
              <a:rPr lang="en-US" altLang="zh-CN" sz="1200" dirty="0"/>
              <a:t>8</a:t>
            </a:fld>
            <a:endParaRPr lang="en-US" altLang="zh-CN" sz="1200" dirty="0"/>
          </a:p>
        </p:txBody>
      </p:sp>
      <p:sp>
        <p:nvSpPr>
          <p:cNvPr id="24578" name="Slide Image Placeholder 1"/>
          <p:cNvSpPr>
            <a:spLocks noGrp="1" noRot="1" noChangeAspect="1" noTextEdit="1"/>
          </p:cNvSpPr>
          <p:nvPr>
            <p:ph type="sldImg"/>
          </p:nvPr>
        </p:nvSpPr>
        <p:spPr/>
      </p:sp>
      <p:sp>
        <p:nvSpPr>
          <p:cNvPr id="24579" name="Notes Placeholder 2"/>
          <p:cNvSpPr>
            <a:spLocks noGrp="1"/>
          </p:cNvSpPr>
          <p:nvPr>
            <p:ph type="body"/>
          </p:nvPr>
        </p:nvSpPr>
        <p:spPr/>
        <p:txBody>
          <a:bodyPr wrap="square" lIns="91440" tIns="45720" rIns="91440" bIns="45720" anchor="t" anchorCtr="0"/>
          <a:lstStyle/>
          <a:p>
            <a:pPr lvl="0" eaLnBrk="1" hangingPunct="1">
              <a:spcBef>
                <a:spcPct val="0"/>
              </a:spcBef>
            </a:pPr>
            <a:endParaRPr lang="en-US" altLang="zh-CN" dirty="0"/>
          </a:p>
        </p:txBody>
      </p:sp>
      <p:sp>
        <p:nvSpPr>
          <p:cNvPr id="24580" name="Slide Number Placeholder 3"/>
          <p:cNvSpPr txBox="1">
            <a:spLocks noGrp="1"/>
          </p:cNvSpPr>
          <p:nvPr/>
        </p:nvSpPr>
        <p:spPr>
          <a:xfrm>
            <a:off x="3884613" y="8685213"/>
            <a:ext cx="2971800" cy="457200"/>
          </a:xfrm>
          <a:prstGeom prst="rect">
            <a:avLst/>
          </a:prstGeom>
          <a:noFill/>
          <a:ln w="9525">
            <a:noFill/>
          </a:ln>
        </p:spPr>
        <p:txBody>
          <a:bodyPr anchor="b" anchorCtr="0"/>
          <a:lstStyle/>
          <a:p>
            <a:pPr lvl="0" algn="r"/>
            <a:fld id="{9A0DB2DC-4C9A-4742-B13C-FB6460FD3503}" type="slidenum">
              <a:rPr lang="en-US" altLang="zh-CN" sz="1200" dirty="0">
                <a:latin typeface=".VnTime" pitchFamily="34" charset="0"/>
              </a:rPr>
              <a:t>8</a:t>
            </a:fld>
            <a:endParaRPr lang="en-US" altLang="zh-CN" sz="1200" dirty="0">
              <a:latin typeface=".VnTime" pitchFamily="34" charset="0"/>
            </a:endParaRPr>
          </a:p>
        </p:txBody>
      </p:sp>
      <p:sp>
        <p:nvSpPr>
          <p:cNvPr id="24581" name="Header Placeholder 4"/>
          <p:cNvSpPr txBox="1">
            <a:spLocks noGrp="1"/>
          </p:cNvSpPr>
          <p:nvPr/>
        </p:nvSpPr>
        <p:spPr>
          <a:xfrm>
            <a:off x="0" y="0"/>
            <a:ext cx="2971800" cy="457200"/>
          </a:xfrm>
          <a:prstGeom prst="rect">
            <a:avLst/>
          </a:prstGeom>
          <a:noFill/>
          <a:ln w="9525">
            <a:noFill/>
          </a:ln>
        </p:spPr>
        <p:txBody>
          <a:bodyPr anchor="t" anchorCtr="0"/>
          <a:lstStyle/>
          <a:p>
            <a:pPr lvl="0"/>
            <a:endParaRPr lang="en-US" altLang="zh-CN" sz="1200" dirty="0">
              <a:latin typeface=".VnTime"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pPr fontAlgn="base"/>
            <a:r>
              <a:rPr lang="en-US" strike="noStrike" noProof="1" smtClean="0"/>
              <a:t>Click to edit Master title style</a:t>
            </a:r>
            <a:endParaRPr lang="en-GB" strike="noStrike" noProof="1"/>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en-US" strike="noStrike" noProof="1" smtClean="0"/>
              <a:t>Click to edit Master subtitle style</a:t>
            </a:r>
            <a:endParaRPr lang="en-GB" strike="noStrike" noProof="1"/>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GB"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GB" strike="noStrike" noProof="1"/>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pPr fontAlgn="base"/>
            <a:r>
              <a:rPr lang="en-US" strike="noStrike" noProof="1" smtClean="0"/>
              <a:t>Click to edit Master title style</a:t>
            </a:r>
            <a:endParaRPr lang="en-GB" strike="noStrike" noProof="1"/>
          </a:p>
        </p:txBody>
      </p:sp>
      <p:sp>
        <p:nvSpPr>
          <p:cNvPr id="3" name="Vertical Text Placeholder 2"/>
          <p:cNvSpPr>
            <a:spLocks noGrp="1"/>
          </p:cNvSpPr>
          <p:nvPr>
            <p:ph type="body" orient="vert" idx="1"/>
          </p:nvPr>
        </p:nvSpPr>
        <p:spPr>
          <a:xfrm>
            <a:off x="457200" y="274638"/>
            <a:ext cx="6019800" cy="5851525"/>
          </a:xfrm>
        </p:spPr>
        <p:txBody>
          <a:bodyPr vert="eaVert"/>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GB" strike="noStrike" noProof="1"/>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GB" strike="noStrike" noProof="1"/>
          </a:p>
        </p:txBody>
      </p:sp>
      <p:sp>
        <p:nvSpPr>
          <p:cNvPr id="3" name="Content Placeholder 2"/>
          <p:cNvSpPr>
            <a:spLocks noGrp="1"/>
          </p:cNvSpPr>
          <p:nvPr>
            <p:ph idx="1"/>
          </p:nvPr>
        </p:nvSpPr>
        <p:spPr/>
        <p:txBody>
          <a:body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GB" strike="noStrike" noProof="1"/>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pPr fontAlgn="base"/>
            <a:r>
              <a:rPr lang="en-US" strike="noStrike" noProof="1" smtClean="0"/>
              <a:t>Click to edit Master title style</a:t>
            </a:r>
            <a:endParaRPr lang="en-GB" strike="noStrike" noProof="1"/>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en-US" strike="noStrike" noProof="1"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GB" strike="noStrike" noProof="1"/>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GB" strike="noStrike" noProof="1"/>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GB" strike="noStrike" noProof="1"/>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en-US" strike="noStrike" noProof="1" smtClean="0"/>
              <a:t>Click to edit Master title style</a:t>
            </a:r>
            <a:endParaRPr lang="en-GB" strike="noStrike" noProof="1"/>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GB" strike="noStrike" noProof="1"/>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GB" strike="noStrike" noProof="1"/>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GB" strike="noStrike" noProof="1"/>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pPr fontAlgn="base"/>
            <a:r>
              <a:rPr lang="en-US" strike="noStrike" noProof="1" smtClean="0"/>
              <a:t>Click to edit Master title style</a:t>
            </a:r>
            <a:endParaRPr lang="en-GB" strike="noStrike" noProof="1"/>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GB" strike="noStrike" noProof="1"/>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pPr fontAlgn="base"/>
            <a:r>
              <a:rPr lang="en-US" strike="noStrike" noProof="1" smtClean="0"/>
              <a:t>Click to edit Master title style</a:t>
            </a:r>
            <a:endParaRPr lang="en-GB" strike="noStrike" noProof="1"/>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GB"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altLang="zh-CN" dirty="0"/>
              <a:t>Click to edit Master title style</a:t>
            </a:r>
          </a:p>
        </p:txBody>
      </p:sp>
      <p:sp>
        <p:nvSpPr>
          <p:cNvPr id="1027" name="Rectangle 3"/>
          <p:cNvSpPr>
            <a:spLocks noGrp="1"/>
          </p:cNvSpPr>
          <p:nvPr>
            <p:ph type="body"/>
          </p:nvPr>
        </p:nvSpPr>
        <p:spPr>
          <a:xfrm>
            <a:off x="457200" y="1600200"/>
            <a:ext cx="8229600" cy="4525963"/>
          </a:xfrm>
          <a:prstGeom prst="rect">
            <a:avLst/>
          </a:prstGeom>
          <a:noFill/>
          <a:ln w="9525">
            <a:noFill/>
          </a:ln>
        </p:spPr>
        <p:txBody>
          <a:bodyPr anchor="t" anchorCtr="0"/>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Arial" panose="020B0604020202020204" pitchFamily="34" charset="0"/>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Arial" panose="020B0604020202020204" pitchFamily="34" charset="0"/>
          <a:cs typeface="+mn-cs"/>
        </a:defRPr>
      </a:lvl1pPr>
      <a:lvl2pPr marL="457200" algn="l" defTabSz="914400" rtl="0" eaLnBrk="1" latinLnBrk="0" hangingPunct="1">
        <a:defRPr sz="1800" kern="1200">
          <a:solidFill>
            <a:schemeClr val="tx1"/>
          </a:solidFill>
          <a:latin typeface="+mn-lt"/>
          <a:ea typeface="Arial" panose="020B0604020202020204" pitchFamily="34" charset="0"/>
          <a:cs typeface="+mn-cs"/>
        </a:defRPr>
      </a:lvl2pPr>
      <a:lvl3pPr marL="914400" algn="l" defTabSz="914400" rtl="0" eaLnBrk="1" latinLnBrk="0" hangingPunct="1">
        <a:defRPr sz="1800" kern="1200">
          <a:solidFill>
            <a:schemeClr val="tx1"/>
          </a:solidFill>
          <a:latin typeface="+mn-lt"/>
          <a:ea typeface="Arial" panose="020B0604020202020204" pitchFamily="34" charset="0"/>
          <a:cs typeface="+mn-cs"/>
        </a:defRPr>
      </a:lvl3pPr>
      <a:lvl4pPr marL="1371600" algn="l" defTabSz="914400" rtl="0" eaLnBrk="1" latinLnBrk="0" hangingPunct="1">
        <a:defRPr sz="1800" kern="1200">
          <a:solidFill>
            <a:schemeClr val="tx1"/>
          </a:solidFill>
          <a:latin typeface="+mn-lt"/>
          <a:ea typeface="Arial" panose="020B0604020202020204" pitchFamily="34" charset="0"/>
          <a:cs typeface="+mn-cs"/>
        </a:defRPr>
      </a:lvl4pPr>
      <a:lvl5pPr marL="1828800" algn="l" defTabSz="914400" rtl="0" eaLnBrk="1" latinLnBrk="0" hangingPunct="1">
        <a:defRPr sz="1800" kern="1200">
          <a:solidFill>
            <a:schemeClr val="tx1"/>
          </a:solidFill>
          <a:latin typeface="+mn-lt"/>
          <a:ea typeface="Arial" panose="020B0604020202020204" pitchFamily="34" charset="0"/>
          <a:cs typeface="+mn-cs"/>
        </a:defRPr>
      </a:lvl5pPr>
      <a:lvl6pPr marL="2286000" algn="l" defTabSz="914400" rtl="0" eaLnBrk="1" latinLnBrk="0" hangingPunct="1">
        <a:defRPr sz="1800" kern="1200">
          <a:solidFill>
            <a:schemeClr val="tx1"/>
          </a:solidFill>
          <a:latin typeface="+mn-lt"/>
          <a:ea typeface="Arial" panose="020B0604020202020204" pitchFamily="34" charset="0"/>
          <a:cs typeface="+mn-cs"/>
        </a:defRPr>
      </a:lvl6pPr>
      <a:lvl7pPr marL="2743200" algn="l" defTabSz="914400" rtl="0" eaLnBrk="1" latinLnBrk="0" hangingPunct="1">
        <a:defRPr sz="1800" kern="1200">
          <a:solidFill>
            <a:schemeClr val="tx1"/>
          </a:solidFill>
          <a:latin typeface="+mn-lt"/>
          <a:ea typeface="Arial" panose="020B0604020202020204" pitchFamily="34" charset="0"/>
          <a:cs typeface="+mn-cs"/>
        </a:defRPr>
      </a:lvl7pPr>
      <a:lvl8pPr marL="3200400" algn="l" defTabSz="914400" rtl="0" eaLnBrk="1" latinLnBrk="0" hangingPunct="1">
        <a:defRPr sz="1800" kern="1200">
          <a:solidFill>
            <a:schemeClr val="tx1"/>
          </a:solidFill>
          <a:latin typeface="+mn-lt"/>
          <a:ea typeface="Arial" panose="020B0604020202020204" pitchFamily="34" charset="0"/>
          <a:cs typeface="+mn-cs"/>
        </a:defRPr>
      </a:lvl8pPr>
      <a:lvl9pPr marL="3657600" algn="l" defTabSz="914400" rtl="0" eaLnBrk="1" latinLnBrk="0" hangingPunct="1">
        <a:defRPr sz="1800" kern="1200">
          <a:solidFill>
            <a:schemeClr val="tx1"/>
          </a:solidFill>
          <a:latin typeface="+mn-lt"/>
          <a:ea typeface="Arial" panose="020B0604020202020204" pitchFamily="34" charset="0"/>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50" name="WordArt 8"/>
          <p:cNvSpPr>
            <a:spLocks noTextEdit="1"/>
          </p:cNvSpPr>
          <p:nvPr/>
        </p:nvSpPr>
        <p:spPr>
          <a:xfrm>
            <a:off x="628650" y="-93662"/>
            <a:ext cx="8008938" cy="935037"/>
          </a:xfrm>
          <a:prstGeom prst="rect">
            <a:avLst/>
          </a:prstGeom>
        </p:spPr>
        <p:txBody>
          <a:bodyPr wrap="none" fromWordArt="1">
            <a:prstTxWarp prst="textTriangle">
              <a:avLst>
                <a:gd name="adj" fmla="val 50000"/>
              </a:avLst>
            </a:prstTxWarp>
            <a:normAutofit/>
            <a:scene3d>
              <a:camera prst="legacyObliqueTopLeft">
                <a:rot lat="0" lon="0" rev="0"/>
              </a:camera>
              <a:lightRig rig="legacyNormal3" dir="r"/>
            </a:scene3d>
            <a:sp3d extrusionH="201600" prstMaterial="legacyMatte">
              <a:extrusionClr>
                <a:srgbClr val="0070C0"/>
              </a:extrusionClr>
            </a:sp3d>
          </a:bodyPr>
          <a:lstStyle/>
          <a:p>
            <a:pPr algn="ctr"/>
            <a:r>
              <a:rPr lang="en-US" sz="3600" b="1">
                <a:solidFill>
                  <a:srgbClr val="FF0000"/>
                </a:solidFill>
                <a:latin typeface="Times New Roman" panose="02020603050405020304" pitchFamily="18" charset="0"/>
                <a:ea typeface="Times New Roman" panose="02020603050405020304" pitchFamily="18" charset="0"/>
              </a:rPr>
              <a:t>Phần IV: SINH HỌC CƠ THỂ</a:t>
            </a:r>
          </a:p>
        </p:txBody>
      </p:sp>
      <p:sp>
        <p:nvSpPr>
          <p:cNvPr id="2051" name="WordArt 7"/>
          <p:cNvSpPr>
            <a:spLocks noTextEdit="1"/>
          </p:cNvSpPr>
          <p:nvPr/>
        </p:nvSpPr>
        <p:spPr>
          <a:xfrm>
            <a:off x="322263" y="3170238"/>
            <a:ext cx="8405812" cy="1008062"/>
          </a:xfrm>
          <a:prstGeom prst="rect">
            <a:avLst/>
          </a:prstGeom>
        </p:spPr>
        <p:txBody>
          <a:bodyPr wrap="none" fromWordArt="1">
            <a:prstTxWarp prst="textPlain">
              <a:avLst>
                <a:gd name="adj" fmla="val 50231"/>
              </a:avLst>
            </a:prstTxWarp>
            <a:normAutofit/>
          </a:bodyPr>
          <a:lstStyle/>
          <a:p>
            <a:pPr algn="ctr"/>
            <a:r>
              <a:rPr lang="en-US" sz="3600" b="1">
                <a:ln w="19050" cap="flat" cmpd="sng">
                  <a:solidFill>
                    <a:srgbClr val="7575D1"/>
                  </a:solidFill>
                  <a:prstDash val="solid"/>
                  <a:round/>
                  <a:headEnd type="none" w="med" len="med"/>
                  <a:tailEnd type="none" w="med" len="med"/>
                </a:ln>
                <a:solidFill>
                  <a:srgbClr val="7030A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Bài 1: Sự hấp thụ nước và muối khoáng ở rễ </a:t>
            </a:r>
          </a:p>
        </p:txBody>
      </p:sp>
      <p:sp>
        <p:nvSpPr>
          <p:cNvPr id="2052" name="WordArt 6"/>
          <p:cNvSpPr>
            <a:spLocks noTextEdit="1"/>
          </p:cNvSpPr>
          <p:nvPr/>
        </p:nvSpPr>
        <p:spPr>
          <a:xfrm>
            <a:off x="250825" y="977900"/>
            <a:ext cx="2432050" cy="395288"/>
          </a:xfrm>
          <a:prstGeom prst="rect">
            <a:avLst/>
          </a:prstGeom>
        </p:spPr>
        <p:txBody>
          <a:bodyPr wrap="none" fromWordArt="1">
            <a:prstTxWarp prst="textPlain">
              <a:avLst>
                <a:gd name="adj" fmla="val 50000"/>
              </a:avLst>
            </a:prstTxWarp>
            <a:normAutofit/>
          </a:bodyPr>
          <a:lstStyle/>
          <a:p>
            <a:pPr algn="ctr"/>
            <a:endParaRPr lang="en-US" sz="3600" b="1">
              <a:solidFill>
                <a:srgbClr val="C0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endParaRPr>
          </a:p>
        </p:txBody>
      </p:sp>
      <p:sp>
        <p:nvSpPr>
          <p:cNvPr id="2" name="Text Box 1"/>
          <p:cNvSpPr txBox="1"/>
          <p:nvPr/>
        </p:nvSpPr>
        <p:spPr>
          <a:xfrm>
            <a:off x="301625" y="1081088"/>
            <a:ext cx="8648700" cy="460375"/>
          </a:xfrm>
          <a:prstGeom prst="rect">
            <a:avLst/>
          </a:prstGeom>
          <a:noFill/>
          <a:ln w="9525">
            <a:noFill/>
          </a:ln>
        </p:spPr>
        <p:txBody>
          <a:bodyPr wrap="square" anchor="t" anchorCtr="0">
            <a:spAutoFit/>
          </a:bodyPr>
          <a:lstStyle/>
          <a:p>
            <a:r>
              <a:rPr lang="vi-VN" altLang="en-US" sz="2400" b="1">
                <a:solidFill>
                  <a:srgbClr val="FF0000"/>
                </a:solidFill>
                <a:latin typeface="Arial" panose="020B0604020202020204" pitchFamily="34" charset="0"/>
              </a:rPr>
              <a:t>CHƯƠNG I: CHUYỂN HÓA VẬT CHẤT VÀ NĂNG LƯỢNG</a:t>
            </a:r>
          </a:p>
        </p:txBody>
      </p:sp>
      <p:sp>
        <p:nvSpPr>
          <p:cNvPr id="3" name="Text Box 2"/>
          <p:cNvSpPr txBox="1"/>
          <p:nvPr/>
        </p:nvSpPr>
        <p:spPr>
          <a:xfrm>
            <a:off x="-93662" y="1960563"/>
            <a:ext cx="9218612" cy="460375"/>
          </a:xfrm>
          <a:prstGeom prst="rect">
            <a:avLst/>
          </a:prstGeom>
          <a:noFill/>
          <a:ln w="9525">
            <a:noFill/>
          </a:ln>
        </p:spPr>
        <p:txBody>
          <a:bodyPr wrap="square" anchor="t" anchorCtr="0">
            <a:spAutoFit/>
          </a:bodyPr>
          <a:lstStyle/>
          <a:p>
            <a:r>
              <a:rPr lang="vi-VN" altLang="en-US" sz="2400" b="1">
                <a:solidFill>
                  <a:srgbClr val="FF0000"/>
                </a:solidFill>
                <a:latin typeface="Arial" panose="020B0604020202020204" pitchFamily="34" charset="0"/>
              </a:rPr>
              <a:t>A. CHUYỂN HÓA VẬT CHẤT VÀ NĂNG LƯỢNG Ở THỰC VẬT</a:t>
            </a:r>
          </a:p>
        </p:txBody>
      </p:sp>
    </p:spTree>
  </p:cSld>
  <p:clrMapOvr>
    <a:masterClrMapping/>
  </p:clrMapOvr>
  <p:transition spd="slow">
    <p:wheel spokes="1"/>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down)">
                                      <p:cBhvr>
                                        <p:cTn id="7" dur="580">
                                          <p:stCondLst>
                                            <p:cond delay="0"/>
                                          </p:stCondLst>
                                        </p:cTn>
                                        <p:tgtEl>
                                          <p:spTgt spid="2052"/>
                                        </p:tgtEl>
                                      </p:cBhvr>
                                    </p:animEffect>
                                    <p:anim calcmode="lin" valueType="num">
                                      <p:cBhvr>
                                        <p:cTn id="8" dur="1822"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2"/>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2"/>
                                        </p:tgtEl>
                                      </p:cBhvr>
                                      <p:to x="100000" y="60000"/>
                                    </p:animScale>
                                    <p:animScale>
                                      <p:cBhvr>
                                        <p:cTn id="14" dur="166" decel="50000">
                                          <p:stCondLst>
                                            <p:cond delay="676"/>
                                          </p:stCondLst>
                                        </p:cTn>
                                        <p:tgtEl>
                                          <p:spTgt spid="2052"/>
                                        </p:tgtEl>
                                      </p:cBhvr>
                                      <p:to x="100000" y="100000"/>
                                    </p:animScale>
                                    <p:animScale>
                                      <p:cBhvr>
                                        <p:cTn id="15" dur="26">
                                          <p:stCondLst>
                                            <p:cond delay="1312"/>
                                          </p:stCondLst>
                                        </p:cTn>
                                        <p:tgtEl>
                                          <p:spTgt spid="2052"/>
                                        </p:tgtEl>
                                      </p:cBhvr>
                                      <p:to x="100000" y="80000"/>
                                    </p:animScale>
                                    <p:animScale>
                                      <p:cBhvr>
                                        <p:cTn id="16" dur="166" decel="50000">
                                          <p:stCondLst>
                                            <p:cond delay="1338"/>
                                          </p:stCondLst>
                                        </p:cTn>
                                        <p:tgtEl>
                                          <p:spTgt spid="2052"/>
                                        </p:tgtEl>
                                      </p:cBhvr>
                                      <p:to x="100000" y="100000"/>
                                    </p:animScale>
                                    <p:animScale>
                                      <p:cBhvr>
                                        <p:cTn id="17" dur="26">
                                          <p:stCondLst>
                                            <p:cond delay="1642"/>
                                          </p:stCondLst>
                                        </p:cTn>
                                        <p:tgtEl>
                                          <p:spTgt spid="2052"/>
                                        </p:tgtEl>
                                      </p:cBhvr>
                                      <p:to x="100000" y="90000"/>
                                    </p:animScale>
                                    <p:animScale>
                                      <p:cBhvr>
                                        <p:cTn id="18" dur="166" decel="50000">
                                          <p:stCondLst>
                                            <p:cond delay="1668"/>
                                          </p:stCondLst>
                                        </p:cTn>
                                        <p:tgtEl>
                                          <p:spTgt spid="2052"/>
                                        </p:tgtEl>
                                      </p:cBhvr>
                                      <p:to x="100000" y="100000"/>
                                    </p:animScale>
                                    <p:animScale>
                                      <p:cBhvr>
                                        <p:cTn id="19" dur="26">
                                          <p:stCondLst>
                                            <p:cond delay="1808"/>
                                          </p:stCondLst>
                                        </p:cTn>
                                        <p:tgtEl>
                                          <p:spTgt spid="2052"/>
                                        </p:tgtEl>
                                      </p:cBhvr>
                                      <p:to x="100000" y="95000"/>
                                    </p:animScale>
                                    <p:animScale>
                                      <p:cBhvr>
                                        <p:cTn id="20" dur="166" decel="50000">
                                          <p:stCondLst>
                                            <p:cond delay="1834"/>
                                          </p:stCondLst>
                                        </p:cTn>
                                        <p:tgtEl>
                                          <p:spTgt spid="205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fade">
                                      <p:cBhvr>
                                        <p:cTn id="25" dur="1000"/>
                                        <p:tgtEl>
                                          <p:spTgt spid="2050"/>
                                        </p:tgtEl>
                                      </p:cBhvr>
                                    </p:animEffect>
                                    <p:anim calcmode="lin" valueType="num">
                                      <p:cBhvr>
                                        <p:cTn id="26" dur="1000" fill="hold"/>
                                        <p:tgtEl>
                                          <p:spTgt spid="2050"/>
                                        </p:tgtEl>
                                        <p:attrNameLst>
                                          <p:attrName>ppt_x</p:attrName>
                                        </p:attrNameLst>
                                      </p:cBhvr>
                                      <p:tavLst>
                                        <p:tav tm="0">
                                          <p:val>
                                            <p:strVal val="#ppt_x"/>
                                          </p:val>
                                        </p:tav>
                                        <p:tav tm="100000">
                                          <p:val>
                                            <p:strVal val="#ppt_x"/>
                                          </p:val>
                                        </p:tav>
                                      </p:tavLst>
                                    </p:anim>
                                    <p:anim calcmode="lin" valueType="num">
                                      <p:cBhvr>
                                        <p:cTn id="27"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2051"/>
                                        </p:tgtEl>
                                        <p:attrNameLst>
                                          <p:attrName>style.visibility</p:attrName>
                                        </p:attrNameLst>
                                      </p:cBhvr>
                                      <p:to>
                                        <p:strVal val="visible"/>
                                      </p:to>
                                    </p:set>
                                    <p:animEffect transition="in" filter="strips(downLeft)">
                                      <p:cBhvr>
                                        <p:cTn id="41"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P spid="2051" grpId="1"/>
      <p:bldP spid="2" grpId="0"/>
      <p:bldP spid="2" grpId="1"/>
      <p:bldP spid="3" grpId="0"/>
      <p:bldP spid="3"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7170" name="Rectangle 1"/>
          <p:cNvSpPr/>
          <p:nvPr/>
        </p:nvSpPr>
        <p:spPr>
          <a:xfrm>
            <a:off x="361950" y="514350"/>
            <a:ext cx="3967163" cy="584200"/>
          </a:xfrm>
          <a:prstGeom prst="rect">
            <a:avLst/>
          </a:prstGeom>
          <a:noFill/>
          <a:ln w="9525">
            <a:noFill/>
          </a:ln>
        </p:spPr>
        <p:txBody>
          <a:bodyPr wrap="none" anchor="ctr" anchorCtr="0">
            <a:spAutoFit/>
          </a:bodyPr>
          <a:lstStyle/>
          <a:p>
            <a:pPr algn="just" eaLnBrk="0" hangingPunct="0"/>
            <a:r>
              <a:rPr lang="en-US" altLang="zh-CN" sz="3200" b="1" dirty="0">
                <a:solidFill>
                  <a:srgbClr val="0070C0"/>
                </a:solidFill>
                <a:latin typeface="Times New Roman" panose="02020603050405020304" pitchFamily="18" charset="0"/>
              </a:rPr>
              <a:t>1. Hình thái của hệ rễ</a:t>
            </a:r>
            <a:endParaRPr lang="en-US" altLang="zh-CN" sz="3200" dirty="0">
              <a:solidFill>
                <a:srgbClr val="0070C0"/>
              </a:solidFill>
              <a:latin typeface="Arial" panose="020B0604020202020204" pitchFamily="34" charset="0"/>
            </a:endParaRPr>
          </a:p>
        </p:txBody>
      </p:sp>
      <p:sp>
        <p:nvSpPr>
          <p:cNvPr id="7171" name="Rectangle 1"/>
          <p:cNvSpPr/>
          <p:nvPr/>
        </p:nvSpPr>
        <p:spPr>
          <a:xfrm>
            <a:off x="0" y="0"/>
            <a:ext cx="7334250" cy="584200"/>
          </a:xfrm>
          <a:prstGeom prst="rect">
            <a:avLst/>
          </a:prstGeom>
          <a:noFill/>
          <a:ln w="9525">
            <a:noFill/>
          </a:ln>
        </p:spPr>
        <p:txBody>
          <a:bodyPr wrap="none" anchor="ctr" anchorCtr="0">
            <a:spAutoFit/>
          </a:bodyPr>
          <a:lstStyle/>
          <a:p>
            <a:pPr algn="just"/>
            <a:r>
              <a:rPr lang="en-US" altLang="zh-CN" sz="3200" b="1" dirty="0">
                <a:solidFill>
                  <a:srgbClr val="FF0000"/>
                </a:solidFill>
                <a:latin typeface="Times New Roman" panose="02020603050405020304" pitchFamily="18" charset="0"/>
              </a:rPr>
              <a:t>I. RỄ LÀ CƠ QUAN  HẤP THỤ NƯỚC:</a:t>
            </a:r>
            <a:endParaRPr lang="en-US" altLang="zh-CN" sz="3200" dirty="0">
              <a:solidFill>
                <a:srgbClr val="FF0000"/>
              </a:solidFill>
              <a:latin typeface="Arial" panose="020B0604020202020204" pitchFamily="34" charset="0"/>
            </a:endParaRPr>
          </a:p>
        </p:txBody>
      </p:sp>
      <p:pic>
        <p:nvPicPr>
          <p:cNvPr id="7172" name="Picture 3" descr="scan0004"/>
          <p:cNvPicPr>
            <a:picLocks noChangeAspect="1"/>
          </p:cNvPicPr>
          <p:nvPr/>
        </p:nvPicPr>
        <p:blipFill>
          <a:blip r:embed="rId4"/>
          <a:stretch>
            <a:fillRect/>
          </a:stretch>
        </p:blipFill>
        <p:spPr>
          <a:xfrm>
            <a:off x="1295400" y="1009650"/>
            <a:ext cx="2971800" cy="2489200"/>
          </a:xfrm>
          <a:prstGeom prst="rect">
            <a:avLst/>
          </a:prstGeom>
          <a:noFill/>
          <a:ln w="9525">
            <a:noFill/>
          </a:ln>
        </p:spPr>
      </p:pic>
      <p:pic>
        <p:nvPicPr>
          <p:cNvPr id="7173" name="Picture 6" descr="scan0005"/>
          <p:cNvPicPr>
            <a:picLocks noChangeAspect="1"/>
          </p:cNvPicPr>
          <p:nvPr/>
        </p:nvPicPr>
        <p:blipFill>
          <a:blip r:embed="rId5"/>
          <a:stretch>
            <a:fillRect/>
          </a:stretch>
        </p:blipFill>
        <p:spPr>
          <a:xfrm>
            <a:off x="4953000" y="990600"/>
            <a:ext cx="3097530" cy="2479040"/>
          </a:xfrm>
          <a:prstGeom prst="rect">
            <a:avLst/>
          </a:prstGeom>
          <a:noFill/>
          <a:ln w="9525">
            <a:noFill/>
          </a:ln>
        </p:spPr>
      </p:pic>
      <p:sp>
        <p:nvSpPr>
          <p:cNvPr id="7174" name="TextBox 10"/>
          <p:cNvSpPr txBox="1"/>
          <p:nvPr/>
        </p:nvSpPr>
        <p:spPr>
          <a:xfrm>
            <a:off x="304800" y="3477260"/>
            <a:ext cx="3886200" cy="830263"/>
          </a:xfrm>
          <a:prstGeom prst="rect">
            <a:avLst/>
          </a:prstGeom>
          <a:noFill/>
          <a:ln w="9525">
            <a:noFill/>
          </a:ln>
        </p:spPr>
        <p:txBody>
          <a:bodyPr anchor="t" anchorCtr="0">
            <a:spAutoFit/>
          </a:bodyPr>
          <a:lstStyle/>
          <a:p>
            <a:pPr algn="ctr"/>
            <a:r>
              <a:rPr lang="en-US" altLang="zh-CN" sz="2400" b="1" dirty="0">
                <a:latin typeface="Times New Roman" panose="02020603050405020304" pitchFamily="18" charset="0"/>
              </a:rPr>
              <a:t>Hình 1.1</a:t>
            </a:r>
          </a:p>
          <a:p>
            <a:pPr algn="ctr"/>
            <a:r>
              <a:rPr lang="en-US" altLang="zh-CN" sz="2400" b="1" dirty="0">
                <a:latin typeface="Times New Roman" panose="02020603050405020304" pitchFamily="18" charset="0"/>
              </a:rPr>
              <a:t>Cấu tạo bên ngo</a:t>
            </a:r>
            <a:r>
              <a:rPr lang="en-US" altLang="zh-CN" sz="2400" b="1" dirty="0">
                <a:latin typeface="Times New Roman" panose="02020603050405020304" pitchFamily="18" charset="0"/>
                <a:ea typeface="Times New Roman" panose="02020603050405020304" pitchFamily="18" charset="0"/>
              </a:rPr>
              <a:t>à</a:t>
            </a:r>
            <a:r>
              <a:rPr lang="en-US" altLang="zh-CN" sz="2400" b="1" dirty="0">
                <a:latin typeface="Times New Roman" panose="02020603050405020304" pitchFamily="18" charset="0"/>
              </a:rPr>
              <a:t>i của hệ rễ</a:t>
            </a:r>
            <a:endParaRPr lang="en-US" altLang="zh-CN" sz="2400" b="1" dirty="0">
              <a:latin typeface="Times New Roman" panose="02020603050405020304" pitchFamily="18" charset="0"/>
              <a:ea typeface="Times New Roman" panose="02020603050405020304" pitchFamily="18" charset="0"/>
            </a:endParaRPr>
          </a:p>
        </p:txBody>
      </p:sp>
      <p:sp>
        <p:nvSpPr>
          <p:cNvPr id="7175" name="TextBox 11"/>
          <p:cNvSpPr txBox="1"/>
          <p:nvPr/>
        </p:nvSpPr>
        <p:spPr>
          <a:xfrm>
            <a:off x="5029200" y="3477260"/>
            <a:ext cx="3276600" cy="830263"/>
          </a:xfrm>
          <a:prstGeom prst="rect">
            <a:avLst/>
          </a:prstGeom>
          <a:noFill/>
          <a:ln w="9525">
            <a:noFill/>
          </a:ln>
        </p:spPr>
        <p:txBody>
          <a:bodyPr anchor="t" anchorCtr="0">
            <a:spAutoFit/>
          </a:bodyPr>
          <a:lstStyle/>
          <a:p>
            <a:pPr algn="ctr"/>
            <a:r>
              <a:rPr lang="en-US" altLang="zh-CN" sz="2400" b="1" dirty="0">
                <a:latin typeface="Times New Roman" panose="02020603050405020304" pitchFamily="18" charset="0"/>
              </a:rPr>
              <a:t>Hình 1.2</a:t>
            </a:r>
          </a:p>
          <a:p>
            <a:pPr algn="ctr"/>
            <a:r>
              <a:rPr lang="en-US" altLang="zh-CN" sz="2400" b="1" dirty="0">
                <a:latin typeface="Times New Roman" panose="02020603050405020304" pitchFamily="18" charset="0"/>
              </a:rPr>
              <a:t>Lông hút của rễ</a:t>
            </a:r>
            <a:endParaRPr lang="en-US" altLang="zh-CN" sz="2400" b="1" dirty="0">
              <a:latin typeface="Times New Roman" panose="02020603050405020304" pitchFamily="18" charset="0"/>
              <a:ea typeface="Times New Roman" panose="02020603050405020304" pitchFamily="18" charset="0"/>
            </a:endParaRPr>
          </a:p>
        </p:txBody>
      </p:sp>
      <p:sp>
        <p:nvSpPr>
          <p:cNvPr id="7176" name="Rectangle 2"/>
          <p:cNvSpPr/>
          <p:nvPr/>
        </p:nvSpPr>
        <p:spPr>
          <a:xfrm>
            <a:off x="22225" y="4444048"/>
            <a:ext cx="8915400" cy="954087"/>
          </a:xfrm>
          <a:prstGeom prst="rect">
            <a:avLst/>
          </a:prstGeom>
          <a:noFill/>
          <a:ln w="9525">
            <a:noFill/>
          </a:ln>
        </p:spPr>
        <p:txBody>
          <a:bodyPr anchor="ctr" anchorCtr="0">
            <a:spAutoFit/>
          </a:bodyPr>
          <a:lstStyle/>
          <a:p>
            <a:pPr algn="just"/>
            <a:r>
              <a:rPr lang="en-US" altLang="zh-CN" sz="2800" b="1" dirty="0">
                <a:solidFill>
                  <a:srgbClr val="FF0000"/>
                </a:solidFill>
                <a:latin typeface="Times New Roman" panose="02020603050405020304" pitchFamily="18" charset="0"/>
              </a:rPr>
              <a:t>       Dựa v</a:t>
            </a:r>
            <a:r>
              <a:rPr lang="en-US" altLang="zh-CN" sz="2800" b="1" dirty="0">
                <a:solidFill>
                  <a:srgbClr val="FF0000"/>
                </a:solidFill>
                <a:latin typeface="Times New Roman" panose="02020603050405020304" pitchFamily="18" charset="0"/>
                <a:ea typeface="Times New Roman" panose="02020603050405020304" pitchFamily="18" charset="0"/>
              </a:rPr>
              <a:t>à</a:t>
            </a:r>
            <a:r>
              <a:rPr lang="en-US" altLang="zh-CN" sz="2800" b="1" dirty="0">
                <a:solidFill>
                  <a:srgbClr val="FF0000"/>
                </a:solidFill>
                <a:latin typeface="Times New Roman" panose="02020603050405020304" pitchFamily="18" charset="0"/>
              </a:rPr>
              <a:t>o hình 1.2 hãy tìm ra mối liên hệ giữa nguồn nước ở trong đất v</a:t>
            </a:r>
            <a:r>
              <a:rPr lang="en-US" altLang="zh-CN" sz="2800" b="1" dirty="0">
                <a:solidFill>
                  <a:srgbClr val="FF0000"/>
                </a:solidFill>
                <a:latin typeface="Times New Roman" panose="02020603050405020304" pitchFamily="18" charset="0"/>
                <a:ea typeface="Times New Roman" panose="02020603050405020304" pitchFamily="18" charset="0"/>
              </a:rPr>
              <a:t>à</a:t>
            </a:r>
            <a:r>
              <a:rPr lang="en-US" altLang="zh-CN" sz="2800" b="1" dirty="0">
                <a:solidFill>
                  <a:srgbClr val="FF0000"/>
                </a:solidFill>
                <a:latin typeface="Times New Roman" panose="02020603050405020304" pitchFamily="18" charset="0"/>
              </a:rPr>
              <a:t> sự phát triển của hệ rễ? </a:t>
            </a:r>
            <a:endParaRPr lang="en-US" altLang="zh-CN" sz="2800" b="1" i="1" dirty="0">
              <a:solidFill>
                <a:srgbClr val="00B050"/>
              </a:solidFill>
              <a:latin typeface="Arial" panose="020B0604020202020204" pitchFamily="34" charset="0"/>
            </a:endParaRPr>
          </a:p>
        </p:txBody>
      </p:sp>
      <p:pic>
        <p:nvPicPr>
          <p:cNvPr id="4105" name="Picture 9" descr="QUANIMAT"/>
          <p:cNvPicPr>
            <a:picLocks noChangeAspect="1"/>
          </p:cNvPicPr>
          <p:nvPr/>
        </p:nvPicPr>
        <p:blipFill>
          <a:blip r:embed="rId6"/>
          <a:stretch>
            <a:fillRect/>
          </a:stretch>
        </p:blipFill>
        <p:spPr>
          <a:xfrm>
            <a:off x="160338" y="4267518"/>
            <a:ext cx="454025" cy="609600"/>
          </a:xfrm>
          <a:prstGeom prst="rect">
            <a:avLst/>
          </a:prstGeom>
          <a:noFill/>
          <a:ln w="9525">
            <a:noFill/>
          </a:ln>
        </p:spPr>
      </p:pic>
      <p:sp>
        <p:nvSpPr>
          <p:cNvPr id="11" name="Rectangle 10"/>
          <p:cNvSpPr/>
          <p:nvPr/>
        </p:nvSpPr>
        <p:spPr>
          <a:xfrm>
            <a:off x="0" y="4872355"/>
            <a:ext cx="8839200" cy="954088"/>
          </a:xfrm>
          <a:prstGeom prst="rect">
            <a:avLst/>
          </a:prstGeom>
          <a:noFill/>
          <a:ln w="9525">
            <a:noFill/>
          </a:ln>
        </p:spPr>
        <p:txBody>
          <a:bodyPr anchor="t" anchorCtr="0">
            <a:spAutoFit/>
          </a:bodyPr>
          <a:lstStyle/>
          <a:p>
            <a:r>
              <a:rPr lang="en-US" altLang="zh-CN" sz="2800" b="1" i="1" dirty="0">
                <a:solidFill>
                  <a:srgbClr val="00B050"/>
                </a:solidFill>
                <a:latin typeface="Times New Roman" panose="02020603050405020304" pitchFamily="18" charset="0"/>
              </a:rPr>
              <a:t>                                                                            </a:t>
            </a:r>
            <a:r>
              <a:rPr lang="en-US" altLang="zh-CN" sz="2800" b="1" i="1" dirty="0">
                <a:latin typeface="Times New Roman" panose="02020603050405020304" pitchFamily="18" charset="0"/>
              </a:rPr>
              <a:t>(Rễ cây phát triển hướng tới nguồn nước.)</a:t>
            </a:r>
            <a:endParaRPr lang="en-US" altLang="zh-CN" sz="2800" dirty="0">
              <a:latin typeface=".VnTime" pitchFamily="34" charset="0"/>
            </a:endParaRPr>
          </a:p>
        </p:txBody>
      </p:sp>
      <p:sp>
        <p:nvSpPr>
          <p:cNvPr id="8199" name="Rectangle 10"/>
          <p:cNvSpPr/>
          <p:nvPr/>
        </p:nvSpPr>
        <p:spPr>
          <a:xfrm>
            <a:off x="291783" y="5858828"/>
            <a:ext cx="6858000" cy="523875"/>
          </a:xfrm>
          <a:prstGeom prst="rect">
            <a:avLst/>
          </a:prstGeom>
          <a:noFill/>
          <a:ln w="9525">
            <a:noFill/>
          </a:ln>
        </p:spPr>
        <p:txBody>
          <a:bodyPr anchor="t" anchorCtr="0">
            <a:spAutoFit/>
          </a:bodyPr>
          <a:lstStyle/>
          <a:p>
            <a:r>
              <a:rPr lang="en-US" altLang="zh-CN" sz="2800" b="1" dirty="0">
                <a:solidFill>
                  <a:srgbClr val="000000"/>
                </a:solidFill>
                <a:latin typeface="Times New Roman" panose="02020603050405020304" pitchFamily="18" charset="0"/>
              </a:rPr>
              <a:t> </a:t>
            </a:r>
            <a:r>
              <a:rPr lang="en-US" altLang="zh-CN" sz="2800" b="1" dirty="0">
                <a:solidFill>
                  <a:srgbClr val="0070C0"/>
                </a:solidFill>
                <a:latin typeface="Times New Roman" panose="02020603050405020304" pitchFamily="18" charset="0"/>
              </a:rPr>
              <a:t>2. Rễ cây phát triển nhanh bề mặt hấp thụ</a:t>
            </a:r>
            <a:endParaRPr lang="en-US" altLang="zh-CN" sz="2000" dirty="0">
              <a:solidFill>
                <a:srgbClr val="0070C0"/>
              </a:solidFill>
              <a:latin typeface=".VnTime"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additive="base">
                                        <p:cTn id="7" dur="500" fill="hold"/>
                                        <p:tgtEl>
                                          <p:spTgt spid="7171"/>
                                        </p:tgtEl>
                                        <p:attrNameLst>
                                          <p:attrName>ppt_x</p:attrName>
                                        </p:attrNameLst>
                                      </p:cBhvr>
                                      <p:tavLst>
                                        <p:tav tm="0">
                                          <p:val>
                                            <p:strVal val="#ppt_x"/>
                                          </p:val>
                                        </p:tav>
                                        <p:tav tm="100000">
                                          <p:val>
                                            <p:strVal val="#ppt_x"/>
                                          </p:val>
                                        </p:tav>
                                      </p:tavLst>
                                    </p:anim>
                                    <p:anim calcmode="lin" valueType="num">
                                      <p:cBhvr additive="base">
                                        <p:cTn id="8"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170"/>
                                        </p:tgtEl>
                                        <p:attrNameLst>
                                          <p:attrName>style.visibility</p:attrName>
                                        </p:attrNameLst>
                                      </p:cBhvr>
                                      <p:to>
                                        <p:strVal val="visible"/>
                                      </p:to>
                                    </p:set>
                                    <p:animEffect transition="in" filter="fade">
                                      <p:cBhvr>
                                        <p:cTn id="13" dur="1000"/>
                                        <p:tgtEl>
                                          <p:spTgt spid="7170"/>
                                        </p:tgtEl>
                                      </p:cBhvr>
                                    </p:animEffect>
                                    <p:anim calcmode="lin" valueType="num">
                                      <p:cBhvr>
                                        <p:cTn id="14" dur="1000" fill="hold"/>
                                        <p:tgtEl>
                                          <p:spTgt spid="7170"/>
                                        </p:tgtEl>
                                        <p:attrNameLst>
                                          <p:attrName>ppt_x</p:attrName>
                                        </p:attrNameLst>
                                      </p:cBhvr>
                                      <p:tavLst>
                                        <p:tav tm="0">
                                          <p:val>
                                            <p:strVal val="#ppt_x"/>
                                          </p:val>
                                        </p:tav>
                                        <p:tav tm="100000">
                                          <p:val>
                                            <p:strVal val="#ppt_x"/>
                                          </p:val>
                                        </p:tav>
                                      </p:tavLst>
                                    </p:anim>
                                    <p:anim calcmode="lin" valueType="num">
                                      <p:cBhvr>
                                        <p:cTn id="15"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172"/>
                                        </p:tgtEl>
                                        <p:attrNameLst>
                                          <p:attrName>style.visibility</p:attrName>
                                        </p:attrNameLst>
                                      </p:cBhvr>
                                      <p:to>
                                        <p:strVal val="visible"/>
                                      </p:to>
                                    </p:set>
                                    <p:animEffect transition="in" filter="barn(inVertical)">
                                      <p:cBhvr>
                                        <p:cTn id="20" dur="500"/>
                                        <p:tgtEl>
                                          <p:spTgt spid="717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174"/>
                                        </p:tgtEl>
                                        <p:attrNameLst>
                                          <p:attrName>style.visibility</p:attrName>
                                        </p:attrNameLst>
                                      </p:cBhvr>
                                      <p:to>
                                        <p:strVal val="visible"/>
                                      </p:to>
                                    </p:set>
                                    <p:animEffect transition="in" filter="barn(inVertical)">
                                      <p:cBhvr>
                                        <p:cTn id="25" dur="500"/>
                                        <p:tgtEl>
                                          <p:spTgt spid="717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7173"/>
                                        </p:tgtEl>
                                        <p:attrNameLst>
                                          <p:attrName>style.visibility</p:attrName>
                                        </p:attrNameLst>
                                      </p:cBhvr>
                                      <p:to>
                                        <p:strVal val="visible"/>
                                      </p:to>
                                    </p:set>
                                    <p:animEffect transition="in" filter="barn(inVertical)">
                                      <p:cBhvr>
                                        <p:cTn id="30" dur="500"/>
                                        <p:tgtEl>
                                          <p:spTgt spid="717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7175"/>
                                        </p:tgtEl>
                                        <p:attrNameLst>
                                          <p:attrName>style.visibility</p:attrName>
                                        </p:attrNameLst>
                                      </p:cBhvr>
                                      <p:to>
                                        <p:strVal val="visible"/>
                                      </p:to>
                                    </p:set>
                                    <p:animEffect transition="in" filter="barn(inVertical)">
                                      <p:cBhvr>
                                        <p:cTn id="35" dur="500"/>
                                        <p:tgtEl>
                                          <p:spTgt spid="7175"/>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105"/>
                                        </p:tgtEl>
                                        <p:attrNameLst>
                                          <p:attrName>style.visibility</p:attrName>
                                        </p:attrNameLst>
                                      </p:cBhvr>
                                      <p:to>
                                        <p:strVal val="visible"/>
                                      </p:to>
                                    </p:set>
                                    <p:animEffect transition="in" filter="fade">
                                      <p:cBhvr>
                                        <p:cTn id="40" dur="1000"/>
                                        <p:tgtEl>
                                          <p:spTgt spid="4105"/>
                                        </p:tgtEl>
                                      </p:cBhvr>
                                    </p:animEffect>
                                    <p:anim calcmode="lin" valueType="num">
                                      <p:cBhvr>
                                        <p:cTn id="41" dur="1000" fill="hold"/>
                                        <p:tgtEl>
                                          <p:spTgt spid="4105"/>
                                        </p:tgtEl>
                                        <p:attrNameLst>
                                          <p:attrName>ppt_x</p:attrName>
                                        </p:attrNameLst>
                                      </p:cBhvr>
                                      <p:tavLst>
                                        <p:tav tm="0">
                                          <p:val>
                                            <p:strVal val="#ppt_x"/>
                                          </p:val>
                                        </p:tav>
                                        <p:tav tm="100000">
                                          <p:val>
                                            <p:strVal val="#ppt_x"/>
                                          </p:val>
                                        </p:tav>
                                      </p:tavLst>
                                    </p:anim>
                                    <p:anim calcmode="lin" valueType="num">
                                      <p:cBhvr>
                                        <p:cTn id="42" dur="1000" fill="hold"/>
                                        <p:tgtEl>
                                          <p:spTgt spid="410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176"/>
                                        </p:tgtEl>
                                        <p:attrNameLst>
                                          <p:attrName>style.visibility</p:attrName>
                                        </p:attrNameLst>
                                      </p:cBhvr>
                                      <p:to>
                                        <p:strVal val="visible"/>
                                      </p:to>
                                    </p:set>
                                    <p:anim calcmode="lin" valueType="num">
                                      <p:cBhvr additive="base">
                                        <p:cTn id="47" dur="500" fill="hold"/>
                                        <p:tgtEl>
                                          <p:spTgt spid="7176"/>
                                        </p:tgtEl>
                                        <p:attrNameLst>
                                          <p:attrName>ppt_x</p:attrName>
                                        </p:attrNameLst>
                                      </p:cBhvr>
                                      <p:tavLst>
                                        <p:tav tm="0">
                                          <p:val>
                                            <p:strVal val="#ppt_x"/>
                                          </p:val>
                                        </p:tav>
                                        <p:tav tm="100000">
                                          <p:val>
                                            <p:strVal val="#ppt_x"/>
                                          </p:val>
                                        </p:tav>
                                      </p:tavLst>
                                    </p:anim>
                                    <p:anim calcmode="lin" valueType="num">
                                      <p:cBhvr additive="base">
                                        <p:cTn id="48" dur="500" fill="hold"/>
                                        <p:tgtEl>
                                          <p:spTgt spid="717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circle(in)">
                                      <p:cBhvr>
                                        <p:cTn id="53" dur="20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8199"/>
                                        </p:tgtEl>
                                        <p:attrNameLst>
                                          <p:attrName>style.visibility</p:attrName>
                                        </p:attrNameLst>
                                      </p:cBhvr>
                                      <p:to>
                                        <p:strVal val="visible"/>
                                      </p:to>
                                    </p:set>
                                    <p:animEffect transition="in" filter="fade">
                                      <p:cBhvr>
                                        <p:cTn id="58" dur="20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p:bldP spid="7174" grpId="0"/>
      <p:bldP spid="7175" grpId="0"/>
      <p:bldP spid="7176" grpId="0"/>
      <p:bldP spid="11" grpId="0"/>
      <p:bldP spid="819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11267" name="Rectangle 2"/>
          <p:cNvSpPr/>
          <p:nvPr/>
        </p:nvSpPr>
        <p:spPr>
          <a:xfrm>
            <a:off x="68263" y="215900"/>
            <a:ext cx="8915400" cy="522288"/>
          </a:xfrm>
          <a:prstGeom prst="rect">
            <a:avLst/>
          </a:prstGeom>
          <a:noFill/>
          <a:ln w="9525">
            <a:noFill/>
          </a:ln>
        </p:spPr>
        <p:txBody>
          <a:bodyPr anchor="ctr" anchorCtr="0">
            <a:spAutoFit/>
          </a:bodyPr>
          <a:lstStyle/>
          <a:p>
            <a:pPr algn="just"/>
            <a:r>
              <a:rPr lang="en-US" altLang="zh-CN" sz="2400" b="1" dirty="0">
                <a:solidFill>
                  <a:srgbClr val="FF0000"/>
                </a:solidFill>
                <a:latin typeface="Times New Roman" panose="02020603050405020304" pitchFamily="18" charset="0"/>
              </a:rPr>
              <a:t>II . CƠ CHẾ HẤP THỤ NƯỚC VÀ MUỐI KHOÁNG Ở RỄ CÂY</a:t>
            </a:r>
            <a:r>
              <a:rPr lang="en-US" altLang="zh-CN" sz="2800" b="1" dirty="0">
                <a:latin typeface="Times New Roman" panose="02020603050405020304" pitchFamily="18" charset="0"/>
              </a:rPr>
              <a:t>.</a:t>
            </a:r>
            <a:endParaRPr lang="en-US" altLang="zh-CN" sz="2800" dirty="0">
              <a:latin typeface="Arial" panose="020B0604020202020204" pitchFamily="34" charset="0"/>
            </a:endParaRPr>
          </a:p>
        </p:txBody>
      </p:sp>
      <p:sp>
        <p:nvSpPr>
          <p:cNvPr id="11268" name="Rectangle 4"/>
          <p:cNvSpPr/>
          <p:nvPr/>
        </p:nvSpPr>
        <p:spPr>
          <a:xfrm>
            <a:off x="0" y="838200"/>
            <a:ext cx="8915400" cy="954088"/>
          </a:xfrm>
          <a:prstGeom prst="rect">
            <a:avLst/>
          </a:prstGeom>
          <a:noFill/>
          <a:ln w="9525">
            <a:noFill/>
          </a:ln>
        </p:spPr>
        <p:txBody>
          <a:bodyPr anchor="t" anchorCtr="0">
            <a:spAutoFit/>
          </a:bodyPr>
          <a:lstStyle/>
          <a:p>
            <a:r>
              <a:rPr lang="en-US" altLang="zh-CN" sz="2800" b="1" dirty="0">
                <a:latin typeface="Times New Roman" panose="02020603050405020304" pitchFamily="18" charset="0"/>
              </a:rPr>
              <a:t>  </a:t>
            </a:r>
            <a:r>
              <a:rPr lang="en-US" altLang="zh-CN" sz="2800" b="1" dirty="0">
                <a:solidFill>
                  <a:srgbClr val="0000FF"/>
                </a:solidFill>
                <a:latin typeface="Times New Roman" panose="02020603050405020304" pitchFamily="18" charset="0"/>
              </a:rPr>
              <a:t>1. Hấp thụ nước v</a:t>
            </a:r>
            <a:r>
              <a:rPr lang="en-US" altLang="zh-CN" sz="2800" b="1" dirty="0">
                <a:solidFill>
                  <a:srgbClr val="0000FF"/>
                </a:solidFill>
                <a:latin typeface="Times New Roman" panose="02020603050405020304" pitchFamily="18" charset="0"/>
                <a:ea typeface="Times New Roman" panose="02020603050405020304" pitchFamily="18" charset="0"/>
              </a:rPr>
              <a:t>à</a:t>
            </a:r>
            <a:r>
              <a:rPr lang="en-US" altLang="zh-CN" sz="2800" b="1" dirty="0">
                <a:solidFill>
                  <a:srgbClr val="0000FF"/>
                </a:solidFill>
                <a:latin typeface="Times New Roman" panose="02020603050405020304" pitchFamily="18" charset="0"/>
              </a:rPr>
              <a:t> các ion khoáng từ đất v</a:t>
            </a:r>
            <a:r>
              <a:rPr lang="en-US" altLang="zh-CN" sz="2800" b="1" dirty="0">
                <a:solidFill>
                  <a:srgbClr val="0000FF"/>
                </a:solidFill>
                <a:latin typeface="Times New Roman" panose="02020603050405020304" pitchFamily="18" charset="0"/>
                <a:ea typeface="Times New Roman" panose="02020603050405020304" pitchFamily="18" charset="0"/>
              </a:rPr>
              <a:t>à</a:t>
            </a:r>
            <a:r>
              <a:rPr lang="en-US" altLang="zh-CN" sz="2800" b="1" dirty="0">
                <a:solidFill>
                  <a:srgbClr val="0000FF"/>
                </a:solidFill>
                <a:latin typeface="Times New Roman" panose="02020603050405020304" pitchFamily="18" charset="0"/>
              </a:rPr>
              <a:t>o tế b</a:t>
            </a:r>
            <a:r>
              <a:rPr lang="en-US" altLang="zh-CN" sz="2800" b="1" dirty="0">
                <a:solidFill>
                  <a:srgbClr val="0000FF"/>
                </a:solidFill>
                <a:latin typeface="Times New Roman" panose="02020603050405020304" pitchFamily="18" charset="0"/>
                <a:ea typeface="Times New Roman" panose="02020603050405020304" pitchFamily="18" charset="0"/>
              </a:rPr>
              <a:t>à</a:t>
            </a:r>
            <a:r>
              <a:rPr lang="en-US" altLang="zh-CN" sz="2800" b="1" dirty="0">
                <a:solidFill>
                  <a:srgbClr val="0000FF"/>
                </a:solidFill>
                <a:latin typeface="Times New Roman" panose="02020603050405020304" pitchFamily="18" charset="0"/>
              </a:rPr>
              <a:t>o lông hút.</a:t>
            </a:r>
            <a:endParaRPr lang="en-US" altLang="zh-CN" sz="2800" dirty="0">
              <a:solidFill>
                <a:srgbClr val="0000FF"/>
              </a:solidFill>
              <a:latin typeface="Times New Roman" panose="02020603050405020304" pitchFamily="18" charset="0"/>
              <a:ea typeface="Times New Roman" panose="02020603050405020304" pitchFamily="18" charset="0"/>
            </a:endParaRPr>
          </a:p>
        </p:txBody>
      </p:sp>
      <p:sp>
        <p:nvSpPr>
          <p:cNvPr id="11270" name="Rectangle 6"/>
          <p:cNvSpPr/>
          <p:nvPr/>
        </p:nvSpPr>
        <p:spPr>
          <a:xfrm>
            <a:off x="319088" y="1638300"/>
            <a:ext cx="2538412" cy="523875"/>
          </a:xfrm>
          <a:prstGeom prst="rect">
            <a:avLst/>
          </a:prstGeom>
          <a:noFill/>
          <a:ln w="9525">
            <a:noFill/>
          </a:ln>
        </p:spPr>
        <p:txBody>
          <a:bodyPr wrap="none" anchor="t" anchorCtr="0">
            <a:spAutoFit/>
          </a:bodyPr>
          <a:lstStyle/>
          <a:p>
            <a:r>
              <a:rPr lang="en-US" altLang="zh-CN" sz="2800" b="1" i="1" dirty="0">
                <a:latin typeface="Times New Roman" panose="02020603050405020304" pitchFamily="18" charset="0"/>
              </a:rPr>
              <a:t>a.Hấp thụ nước</a:t>
            </a:r>
            <a:endParaRPr lang="en-US" altLang="zh-CN" sz="2800" b="1" i="1" dirty="0">
              <a:latin typeface="Times New Roman" panose="02020603050405020304" pitchFamily="18" charset="0"/>
              <a:ea typeface="Times New Roman" panose="02020603050405020304" pitchFamily="18" charset="0"/>
            </a:endParaRPr>
          </a:p>
        </p:txBody>
      </p:sp>
      <p:sp>
        <p:nvSpPr>
          <p:cNvPr id="11272" name="Rectangle 3"/>
          <p:cNvSpPr/>
          <p:nvPr/>
        </p:nvSpPr>
        <p:spPr>
          <a:xfrm>
            <a:off x="319088" y="2276475"/>
            <a:ext cx="7872412" cy="1862138"/>
          </a:xfrm>
          <a:prstGeom prst="rect">
            <a:avLst/>
          </a:prstGeom>
          <a:noFill/>
          <a:ln w="9525">
            <a:noFill/>
          </a:ln>
        </p:spPr>
        <p:txBody>
          <a:bodyPr anchor="ctr" anchorCtr="0">
            <a:spAutoFit/>
          </a:bodyPr>
          <a:lstStyle/>
          <a:p>
            <a:r>
              <a:rPr lang="en-US" altLang="zh-CN" sz="2300" dirty="0">
                <a:latin typeface="Arial" panose="020B0604020202020204" pitchFamily="34" charset="0"/>
              </a:rPr>
              <a:t>      </a:t>
            </a:r>
            <a:r>
              <a:rPr lang="vi-VN" altLang="x-none" sz="2300" dirty="0">
                <a:latin typeface="Arial" panose="020B0604020202020204" pitchFamily="34" charset="0"/>
              </a:rPr>
              <a:t>Sự xâm nhập của nước từ đất vào tế bào lông hút theo cơ chế thụ động (cơ chế thẩm thấu): nước di chuyển từ môi trường nhược trương (ít ion khoáng, nhiều nước) sang môi trường ưu trương (nhiều ion khoáng, ít nước)</a:t>
            </a:r>
          </a:p>
          <a:p>
            <a:endParaRPr lang="en-US" altLang="zh-CN" sz="2300" b="1" dirty="0">
              <a:latin typeface="Arial" panose="020B0604020202020204" pitchFamily="34"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barn(inVertical)">
                                      <p:cBhvr>
                                        <p:cTn id="7" dur="500"/>
                                        <p:tgtEl>
                                          <p:spTgt spid="1126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268"/>
                                        </p:tgtEl>
                                        <p:attrNameLst>
                                          <p:attrName>style.visibility</p:attrName>
                                        </p:attrNameLst>
                                      </p:cBhvr>
                                      <p:to>
                                        <p:strVal val="visible"/>
                                      </p:to>
                                    </p:set>
                                    <p:animEffect transition="in" filter="wipe(down)">
                                      <p:cBhvr>
                                        <p:cTn id="12" dur="500"/>
                                        <p:tgtEl>
                                          <p:spTgt spid="1126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270"/>
                                        </p:tgtEl>
                                        <p:attrNameLst>
                                          <p:attrName>style.visibility</p:attrName>
                                        </p:attrNameLst>
                                      </p:cBhvr>
                                      <p:to>
                                        <p:strVal val="visible"/>
                                      </p:to>
                                    </p:set>
                                    <p:animEffect transition="in" filter="circle(in)">
                                      <p:cBhvr>
                                        <p:cTn id="17" dur="2000"/>
                                        <p:tgtEl>
                                          <p:spTgt spid="1127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272"/>
                                        </p:tgtEl>
                                        <p:attrNameLst>
                                          <p:attrName>style.visibility</p:attrName>
                                        </p:attrNameLst>
                                      </p:cBhvr>
                                      <p:to>
                                        <p:strVal val="visible"/>
                                      </p:to>
                                    </p:set>
                                    <p:animEffect transition="in" filter="wipe(down)">
                                      <p:cBhvr>
                                        <p:cTn id="22" dur="500"/>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1268" grpId="0"/>
      <p:bldP spid="11270" grpId="0"/>
      <p:bldP spid="1127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13315" name="Rectangle 1"/>
          <p:cNvSpPr/>
          <p:nvPr/>
        </p:nvSpPr>
        <p:spPr>
          <a:xfrm>
            <a:off x="319088" y="331788"/>
            <a:ext cx="5562600" cy="793750"/>
          </a:xfrm>
          <a:prstGeom prst="rect">
            <a:avLst/>
          </a:prstGeom>
          <a:noFill/>
          <a:ln w="9525">
            <a:noFill/>
          </a:ln>
        </p:spPr>
        <p:txBody>
          <a:bodyPr anchor="ctr" anchorCtr="0">
            <a:spAutoFit/>
          </a:bodyPr>
          <a:lstStyle/>
          <a:p>
            <a:pPr defTabSz="914400">
              <a:tabLst>
                <a:tab pos="160655" algn="l"/>
              </a:tabLst>
            </a:pPr>
            <a:r>
              <a:rPr lang="en-US" altLang="zh-CN" sz="2800" b="1" dirty="0">
                <a:latin typeface="Times New Roman" panose="02020603050405020304" pitchFamily="18" charset="0"/>
              </a:rPr>
              <a:t>b. Hấp thụ muối khoáng </a:t>
            </a:r>
            <a:endParaRPr lang="en-US" altLang="zh-CN" sz="2800" b="1" dirty="0">
              <a:latin typeface="Arial" panose="020B0604020202020204" pitchFamily="34" charset="0"/>
            </a:endParaRPr>
          </a:p>
          <a:p>
            <a:pPr defTabSz="914400" eaLnBrk="0" hangingPunct="0">
              <a:tabLst>
                <a:tab pos="160655" algn="l"/>
              </a:tabLst>
            </a:pPr>
            <a:endParaRPr lang="en-US" altLang="zh-CN" b="1" dirty="0">
              <a:latin typeface="Arial" panose="020B0604020202020204" pitchFamily="34" charset="0"/>
            </a:endParaRPr>
          </a:p>
        </p:txBody>
      </p:sp>
      <p:sp>
        <p:nvSpPr>
          <p:cNvPr id="13317" name="Rectangle 4"/>
          <p:cNvSpPr/>
          <p:nvPr/>
        </p:nvSpPr>
        <p:spPr>
          <a:xfrm>
            <a:off x="107950" y="925513"/>
            <a:ext cx="8915400" cy="2678112"/>
          </a:xfrm>
          <a:prstGeom prst="rect">
            <a:avLst/>
          </a:prstGeom>
          <a:noFill/>
          <a:ln w="9525">
            <a:noFill/>
          </a:ln>
        </p:spPr>
        <p:txBody>
          <a:bodyPr anchor="t" anchorCtr="0">
            <a:spAutoFit/>
          </a:bodyPr>
          <a:lstStyle/>
          <a:p>
            <a:pPr defTabSz="914400" eaLnBrk="0" hangingPunct="0">
              <a:tabLst>
                <a:tab pos="160655" algn="l"/>
              </a:tabLst>
            </a:pPr>
            <a:r>
              <a:rPr lang="en-US" altLang="zh-CN" sz="2800" dirty="0">
                <a:solidFill>
                  <a:srgbClr val="000000"/>
                </a:solidFill>
                <a:latin typeface="Times New Roman" panose="02020603050405020304" pitchFamily="18" charset="0"/>
              </a:rPr>
              <a:t>     - Các ion khoáng xâm nhập v</a:t>
            </a:r>
            <a:r>
              <a:rPr lang="en-US" altLang="zh-CN" sz="2800" dirty="0">
                <a:solidFill>
                  <a:srgbClr val="000000"/>
                </a:solidFill>
                <a:latin typeface="Times New Roman" panose="02020603050405020304" pitchFamily="18" charset="0"/>
                <a:ea typeface="Times New Roman" panose="02020603050405020304" pitchFamily="18" charset="0"/>
              </a:rPr>
              <a:t>à</a:t>
            </a:r>
            <a:r>
              <a:rPr lang="en-US" altLang="zh-CN" sz="2800" dirty="0">
                <a:solidFill>
                  <a:srgbClr val="000000"/>
                </a:solidFill>
                <a:latin typeface="Times New Roman" panose="02020603050405020304" pitchFamily="18" charset="0"/>
              </a:rPr>
              <a:t>o tế b</a:t>
            </a:r>
            <a:r>
              <a:rPr lang="en-US" altLang="zh-CN" sz="2800" dirty="0">
                <a:solidFill>
                  <a:srgbClr val="000000"/>
                </a:solidFill>
                <a:latin typeface="Times New Roman" panose="02020603050405020304" pitchFamily="18" charset="0"/>
                <a:ea typeface="Times New Roman" panose="02020603050405020304" pitchFamily="18" charset="0"/>
              </a:rPr>
              <a:t>à</a:t>
            </a:r>
            <a:r>
              <a:rPr lang="en-US" altLang="zh-CN" sz="2800" dirty="0">
                <a:solidFill>
                  <a:srgbClr val="000000"/>
                </a:solidFill>
                <a:latin typeface="Times New Roman" panose="02020603050405020304" pitchFamily="18" charset="0"/>
              </a:rPr>
              <a:t>o rễ cây một cách chọn lọc theo hai cơ chế : </a:t>
            </a:r>
            <a:endParaRPr lang="en-US" altLang="zh-CN" sz="2800" dirty="0">
              <a:solidFill>
                <a:srgbClr val="000000"/>
              </a:solidFill>
              <a:latin typeface="Arial" panose="020B0604020202020204" pitchFamily="34" charset="0"/>
            </a:endParaRPr>
          </a:p>
          <a:p>
            <a:pPr defTabSz="914400" eaLnBrk="0" hangingPunct="0">
              <a:buChar char="•"/>
              <a:tabLst>
                <a:tab pos="160655" algn="l"/>
              </a:tabLst>
            </a:pPr>
            <a:r>
              <a:rPr lang="en-US" altLang="zh-CN" sz="2800" dirty="0">
                <a:solidFill>
                  <a:srgbClr val="000000"/>
                </a:solidFill>
                <a:latin typeface="Times New Roman" panose="02020603050405020304" pitchFamily="18" charset="0"/>
              </a:rPr>
              <a:t> Thụ động: Đi từ </a:t>
            </a:r>
            <a:r>
              <a:rPr lang="vi-VN" altLang="x-none" sz="2800" dirty="0">
                <a:solidFill>
                  <a:srgbClr val="000000"/>
                </a:solidFill>
                <a:latin typeface="Times New Roman" panose="02020603050405020304" pitchFamily="18" charset="0"/>
              </a:rPr>
              <a:t>đất</a:t>
            </a:r>
            <a:r>
              <a:rPr lang="en-US" altLang="zh-CN" sz="2800" dirty="0">
                <a:solidFill>
                  <a:srgbClr val="000000"/>
                </a:solidFill>
                <a:latin typeface="Times New Roman" panose="02020603050405020304" pitchFamily="18" charset="0"/>
              </a:rPr>
              <a:t> v</a:t>
            </a:r>
            <a:r>
              <a:rPr lang="en-US" altLang="zh-CN" sz="2800" dirty="0">
                <a:solidFill>
                  <a:srgbClr val="000000"/>
                </a:solidFill>
                <a:latin typeface="Times New Roman" panose="02020603050405020304" pitchFamily="18" charset="0"/>
                <a:ea typeface="Times New Roman" panose="02020603050405020304" pitchFamily="18" charset="0"/>
              </a:rPr>
              <a:t>à</a:t>
            </a:r>
            <a:r>
              <a:rPr lang="en-US" altLang="zh-CN" sz="2800" dirty="0">
                <a:solidFill>
                  <a:srgbClr val="000000"/>
                </a:solidFill>
                <a:latin typeface="Times New Roman" panose="02020603050405020304" pitchFamily="18" charset="0"/>
              </a:rPr>
              <a:t>o (n</a:t>
            </a:r>
            <a:r>
              <a:rPr lang="vi-VN" altLang="x-none" sz="2800" dirty="0">
                <a:solidFill>
                  <a:srgbClr val="000000"/>
                </a:solidFill>
                <a:latin typeface="Times New Roman" panose="02020603050405020304" pitchFamily="18" charset="0"/>
              </a:rPr>
              <a:t>ơ</a:t>
            </a:r>
            <a:r>
              <a:rPr lang="en-US" altLang="zh-CN" sz="2800" dirty="0">
                <a:solidFill>
                  <a:srgbClr val="000000"/>
                </a:solidFill>
                <a:latin typeface="Times New Roman" panose="02020603050405020304" pitchFamily="18" charset="0"/>
              </a:rPr>
              <a:t>i có nồng </a:t>
            </a:r>
            <a:r>
              <a:rPr lang="vi-VN" altLang="x-none" sz="2800" dirty="0">
                <a:solidFill>
                  <a:srgbClr val="000000"/>
                </a:solidFill>
                <a:latin typeface="Times New Roman" panose="02020603050405020304" pitchFamily="18" charset="0"/>
              </a:rPr>
              <a:t>độ</a:t>
            </a:r>
            <a:r>
              <a:rPr lang="en-US" altLang="zh-CN" sz="2800" dirty="0">
                <a:solidFill>
                  <a:srgbClr val="000000"/>
                </a:solidFill>
                <a:latin typeface="Times New Roman" panose="02020603050405020304" pitchFamily="18" charset="0"/>
              </a:rPr>
              <a:t> ion cao) v</a:t>
            </a:r>
            <a:r>
              <a:rPr lang="en-US" altLang="zh-CN" sz="2800" dirty="0">
                <a:solidFill>
                  <a:srgbClr val="000000"/>
                </a:solidFill>
                <a:latin typeface="Times New Roman" panose="02020603050405020304" pitchFamily="18" charset="0"/>
                <a:ea typeface="Times New Roman" panose="02020603050405020304" pitchFamily="18" charset="0"/>
              </a:rPr>
              <a:t>à</a:t>
            </a:r>
            <a:r>
              <a:rPr lang="en-US" altLang="zh-CN" sz="2800" dirty="0">
                <a:solidFill>
                  <a:srgbClr val="000000"/>
                </a:solidFill>
                <a:latin typeface="Times New Roman" panose="02020603050405020304" pitchFamily="18" charset="0"/>
              </a:rPr>
              <a:t>o tế b</a:t>
            </a:r>
            <a:r>
              <a:rPr lang="en-US" altLang="zh-CN" sz="2800" dirty="0">
                <a:solidFill>
                  <a:srgbClr val="000000"/>
                </a:solidFill>
                <a:latin typeface="Times New Roman" panose="02020603050405020304" pitchFamily="18" charset="0"/>
                <a:ea typeface="Times New Roman" panose="02020603050405020304" pitchFamily="18" charset="0"/>
              </a:rPr>
              <a:t>à</a:t>
            </a:r>
            <a:r>
              <a:rPr lang="en-US" altLang="zh-CN" sz="2800" dirty="0">
                <a:solidFill>
                  <a:srgbClr val="000000"/>
                </a:solidFill>
                <a:latin typeface="Times New Roman" panose="02020603050405020304" pitchFamily="18" charset="0"/>
              </a:rPr>
              <a:t>o lông hút(n</a:t>
            </a:r>
            <a:r>
              <a:rPr lang="vi-VN" altLang="x-none" sz="2800" dirty="0">
                <a:solidFill>
                  <a:srgbClr val="000000"/>
                </a:solidFill>
                <a:latin typeface="Times New Roman" panose="02020603050405020304" pitchFamily="18" charset="0"/>
              </a:rPr>
              <a:t>ơi</a:t>
            </a:r>
            <a:r>
              <a:rPr lang="en-US" altLang="zh-CN" sz="2800" dirty="0">
                <a:solidFill>
                  <a:srgbClr val="000000"/>
                </a:solidFill>
                <a:latin typeface="Times New Roman" panose="02020603050405020304" pitchFamily="18" charset="0"/>
              </a:rPr>
              <a:t> nồng </a:t>
            </a:r>
            <a:r>
              <a:rPr lang="vi-VN" altLang="x-none" sz="2800" dirty="0">
                <a:solidFill>
                  <a:srgbClr val="000000"/>
                </a:solidFill>
                <a:latin typeface="Times New Roman" panose="02020603050405020304" pitchFamily="18" charset="0"/>
              </a:rPr>
              <a:t>độ</a:t>
            </a:r>
            <a:r>
              <a:rPr lang="en-US" altLang="zh-CN" sz="2800" dirty="0">
                <a:solidFill>
                  <a:srgbClr val="000000"/>
                </a:solidFill>
                <a:latin typeface="Times New Roman" panose="02020603050405020304" pitchFamily="18" charset="0"/>
              </a:rPr>
              <a:t> ion </a:t>
            </a:r>
            <a:r>
              <a:rPr lang="vi-VN" altLang="x-none" sz="2800" dirty="0">
                <a:solidFill>
                  <a:srgbClr val="000000"/>
                </a:solidFill>
                <a:latin typeface="Times New Roman" panose="02020603050405020304" pitchFamily="18" charset="0"/>
              </a:rPr>
              <a:t>đó</a:t>
            </a:r>
            <a:r>
              <a:rPr lang="en-US" altLang="zh-CN" sz="2800" dirty="0">
                <a:solidFill>
                  <a:srgbClr val="000000"/>
                </a:solidFill>
                <a:latin typeface="Times New Roman" panose="02020603050405020304" pitchFamily="18" charset="0"/>
              </a:rPr>
              <a:t> thấp h</a:t>
            </a:r>
            <a:r>
              <a:rPr lang="vi-VN" altLang="x-none" sz="2800" dirty="0">
                <a:solidFill>
                  <a:srgbClr val="000000"/>
                </a:solidFill>
                <a:latin typeface="Times New Roman" panose="02020603050405020304" pitchFamily="18" charset="0"/>
              </a:rPr>
              <a:t>ơ</a:t>
            </a:r>
            <a:r>
              <a:rPr lang="en-US" altLang="zh-CN" sz="2800" dirty="0">
                <a:solidFill>
                  <a:srgbClr val="000000"/>
                </a:solidFill>
                <a:latin typeface="Times New Roman" panose="02020603050405020304" pitchFamily="18" charset="0"/>
              </a:rPr>
              <a:t>n)</a:t>
            </a:r>
          </a:p>
          <a:p>
            <a:pPr defTabSz="914400" eaLnBrk="0" hangingPunct="0">
              <a:buChar char="•"/>
              <a:tabLst>
                <a:tab pos="160655" algn="l"/>
              </a:tabLst>
            </a:pPr>
            <a:r>
              <a:rPr lang="en-US" altLang="zh-CN" sz="2800" dirty="0">
                <a:solidFill>
                  <a:srgbClr val="000000"/>
                </a:solidFill>
                <a:latin typeface="Times New Roman" panose="02020603050405020304" pitchFamily="18" charset="0"/>
              </a:rPr>
              <a:t> Chủ động: Di chuyển ngược chiều gradien nồng độ v</a:t>
            </a:r>
            <a:r>
              <a:rPr lang="en-US" altLang="zh-CN" sz="2800" dirty="0">
                <a:solidFill>
                  <a:srgbClr val="000000"/>
                </a:solidFill>
                <a:latin typeface="Times New Roman" panose="02020603050405020304" pitchFamily="18" charset="0"/>
                <a:ea typeface="Times New Roman" panose="02020603050405020304" pitchFamily="18" charset="0"/>
              </a:rPr>
              <a:t>à</a:t>
            </a:r>
            <a:r>
              <a:rPr lang="en-US" altLang="zh-CN" sz="2800" dirty="0">
                <a:solidFill>
                  <a:srgbClr val="000000"/>
                </a:solidFill>
                <a:latin typeface="Times New Roman" panose="02020603050405020304" pitchFamily="18" charset="0"/>
              </a:rPr>
              <a:t> cần năng lượng. </a:t>
            </a:r>
            <a:endParaRPr lang="en-US" altLang="zh-CN" sz="2800" dirty="0">
              <a:solidFill>
                <a:srgbClr val="000000"/>
              </a:solidFill>
              <a:latin typeface="Arial" panose="020B0604020202020204" pitchFamily="34" charset="0"/>
            </a:endParaRPr>
          </a:p>
        </p:txBody>
      </p:sp>
      <p:pic>
        <p:nvPicPr>
          <p:cNvPr id="6" name="Picture 11"/>
          <p:cNvPicPr>
            <a:picLocks noChangeAspect="1"/>
          </p:cNvPicPr>
          <p:nvPr/>
        </p:nvPicPr>
        <p:blipFill>
          <a:blip r:embed="rId4"/>
          <a:stretch>
            <a:fillRect/>
          </a:stretch>
        </p:blipFill>
        <p:spPr>
          <a:xfrm>
            <a:off x="611188" y="3575050"/>
            <a:ext cx="3529012" cy="3240088"/>
          </a:xfrm>
          <a:prstGeom prst="rect">
            <a:avLst/>
          </a:prstGeom>
          <a:noFill/>
          <a:ln w="9525" cap="flat" cmpd="sng">
            <a:solidFill>
              <a:schemeClr val="tx1"/>
            </a:solidFill>
            <a:prstDash val="solid"/>
            <a:miter/>
            <a:headEnd type="none" w="med" len="med"/>
            <a:tailEnd type="none" w="med" len="med"/>
          </a:ln>
        </p:spPr>
      </p:pic>
      <p:pic>
        <p:nvPicPr>
          <p:cNvPr id="7" name="Picture 10"/>
          <p:cNvPicPr>
            <a:picLocks noChangeAspect="1"/>
          </p:cNvPicPr>
          <p:nvPr/>
        </p:nvPicPr>
        <p:blipFill>
          <a:blip r:embed="rId5"/>
          <a:stretch>
            <a:fillRect/>
          </a:stretch>
        </p:blipFill>
        <p:spPr>
          <a:xfrm>
            <a:off x="4356100" y="3500438"/>
            <a:ext cx="3983038" cy="3298825"/>
          </a:xfrm>
          <a:prstGeom prst="rect">
            <a:avLst/>
          </a:prstGeom>
          <a:noFill/>
          <a:ln w="9525" cap="flat" cmpd="sng">
            <a:solidFill>
              <a:schemeClr val="tx1"/>
            </a:solidFill>
            <a:prstDash val="solid"/>
            <a:miter/>
            <a:headEnd type="none" w="med" len="med"/>
            <a:tailEnd type="none" w="med" len="med"/>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fade">
                                      <p:cBhvr>
                                        <p:cTn id="7" dur="2000"/>
                                        <p:tgtEl>
                                          <p:spTgt spid="133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17"/>
                                        </p:tgtEl>
                                        <p:attrNameLst>
                                          <p:attrName>style.visibility</p:attrName>
                                        </p:attrNameLst>
                                      </p:cBhvr>
                                      <p:to>
                                        <p:strVal val="visible"/>
                                      </p:to>
                                    </p:set>
                                    <p:animEffect transition="in" filter="fade">
                                      <p:cBhvr>
                                        <p:cTn id="12" dur="2000"/>
                                        <p:tgtEl>
                                          <p:spTgt spid="13317"/>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80">
                                          <p:stCondLst>
                                            <p:cond delay="0"/>
                                          </p:stCondLst>
                                        </p:cTn>
                                        <p:tgtEl>
                                          <p:spTgt spid="6"/>
                                        </p:tgtEl>
                                      </p:cBhvr>
                                    </p:animEffect>
                                    <p:anim calcmode="lin" valueType="num">
                                      <p:cBhvr>
                                        <p:cTn id="1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3" dur="26">
                                          <p:stCondLst>
                                            <p:cond delay="650"/>
                                          </p:stCondLst>
                                        </p:cTn>
                                        <p:tgtEl>
                                          <p:spTgt spid="6"/>
                                        </p:tgtEl>
                                      </p:cBhvr>
                                      <p:to x="100000" y="60000"/>
                                    </p:animScale>
                                    <p:animScale>
                                      <p:cBhvr>
                                        <p:cTn id="24" dur="166" decel="50000">
                                          <p:stCondLst>
                                            <p:cond delay="676"/>
                                          </p:stCondLst>
                                        </p:cTn>
                                        <p:tgtEl>
                                          <p:spTgt spid="6"/>
                                        </p:tgtEl>
                                      </p:cBhvr>
                                      <p:to x="100000" y="100000"/>
                                    </p:animScale>
                                    <p:animScale>
                                      <p:cBhvr>
                                        <p:cTn id="25" dur="26">
                                          <p:stCondLst>
                                            <p:cond delay="1312"/>
                                          </p:stCondLst>
                                        </p:cTn>
                                        <p:tgtEl>
                                          <p:spTgt spid="6"/>
                                        </p:tgtEl>
                                      </p:cBhvr>
                                      <p:to x="100000" y="80000"/>
                                    </p:animScale>
                                    <p:animScale>
                                      <p:cBhvr>
                                        <p:cTn id="26" dur="166" decel="50000">
                                          <p:stCondLst>
                                            <p:cond delay="1338"/>
                                          </p:stCondLst>
                                        </p:cTn>
                                        <p:tgtEl>
                                          <p:spTgt spid="6"/>
                                        </p:tgtEl>
                                      </p:cBhvr>
                                      <p:to x="100000" y="100000"/>
                                    </p:animScale>
                                    <p:animScale>
                                      <p:cBhvr>
                                        <p:cTn id="27" dur="26">
                                          <p:stCondLst>
                                            <p:cond delay="1642"/>
                                          </p:stCondLst>
                                        </p:cTn>
                                        <p:tgtEl>
                                          <p:spTgt spid="6"/>
                                        </p:tgtEl>
                                      </p:cBhvr>
                                      <p:to x="100000" y="90000"/>
                                    </p:animScale>
                                    <p:animScale>
                                      <p:cBhvr>
                                        <p:cTn id="28" dur="166" decel="50000">
                                          <p:stCondLst>
                                            <p:cond delay="1668"/>
                                          </p:stCondLst>
                                        </p:cTn>
                                        <p:tgtEl>
                                          <p:spTgt spid="6"/>
                                        </p:tgtEl>
                                      </p:cBhvr>
                                      <p:to x="100000" y="100000"/>
                                    </p:animScale>
                                    <p:animScale>
                                      <p:cBhvr>
                                        <p:cTn id="29" dur="26">
                                          <p:stCondLst>
                                            <p:cond delay="1808"/>
                                          </p:stCondLst>
                                        </p:cTn>
                                        <p:tgtEl>
                                          <p:spTgt spid="6"/>
                                        </p:tgtEl>
                                      </p:cBhvr>
                                      <p:to x="100000" y="95000"/>
                                    </p:animScale>
                                    <p:animScale>
                                      <p:cBhvr>
                                        <p:cTn id="30" dur="166" decel="50000">
                                          <p:stCondLst>
                                            <p:cond delay="1834"/>
                                          </p:stCondLst>
                                        </p:cTn>
                                        <p:tgtEl>
                                          <p:spTgt spid="6"/>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3317">
                                            <p:txEl>
                                              <p:pRg st="0" end="0"/>
                                            </p:txEl>
                                          </p:spTgt>
                                        </p:tgtEl>
                                        <p:attrNameLst>
                                          <p:attrName>style.visibility</p:attrName>
                                        </p:attrNameLst>
                                      </p:cBhvr>
                                      <p:to>
                                        <p:strVal val="visible"/>
                                      </p:to>
                                    </p:set>
                                    <p:animEffect transition="in" filter="fade">
                                      <p:cBhvr>
                                        <p:cTn id="53" dur="1000"/>
                                        <p:tgtEl>
                                          <p:spTgt spid="13317">
                                            <p:txEl>
                                              <p:pRg st="0" end="0"/>
                                            </p:txEl>
                                          </p:spTgt>
                                        </p:tgtEl>
                                      </p:cBhvr>
                                    </p:animEffect>
                                    <p:anim calcmode="lin" valueType="num">
                                      <p:cBhvr>
                                        <p:cTn id="54" dur="1000" fill="hold"/>
                                        <p:tgtEl>
                                          <p:spTgt spid="1331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133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13317">
                                            <p:txEl>
                                              <p:pRg st="1" end="1"/>
                                            </p:txEl>
                                          </p:spTgt>
                                        </p:tgtEl>
                                        <p:attrNameLst>
                                          <p:attrName>style.visibility</p:attrName>
                                        </p:attrNameLst>
                                      </p:cBhvr>
                                      <p:to>
                                        <p:strVal val="visible"/>
                                      </p:to>
                                    </p:set>
                                    <p:animEffect transition="in" filter="wipe(down)">
                                      <p:cBhvr>
                                        <p:cTn id="60" dur="500"/>
                                        <p:tgtEl>
                                          <p:spTgt spid="13317">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13317">
                                            <p:txEl>
                                              <p:pRg st="2" end="2"/>
                                            </p:txEl>
                                          </p:spTgt>
                                        </p:tgtEl>
                                        <p:attrNameLst>
                                          <p:attrName>style.visibility</p:attrName>
                                        </p:attrNameLst>
                                      </p:cBhvr>
                                      <p:to>
                                        <p:strVal val="visible"/>
                                      </p:to>
                                    </p:set>
                                    <p:animEffect transition="in" filter="wipe(down)">
                                      <p:cBhvr>
                                        <p:cTn id="65" dur="500"/>
                                        <p:tgtEl>
                                          <p:spTgt spid="133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331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276487" name="Picture 7"/>
          <p:cNvPicPr>
            <a:picLocks noChangeAspect="1"/>
          </p:cNvPicPr>
          <p:nvPr/>
        </p:nvPicPr>
        <p:blipFill>
          <a:blip r:embed="rId3"/>
          <a:stretch>
            <a:fillRect/>
          </a:stretch>
        </p:blipFill>
        <p:spPr>
          <a:xfrm>
            <a:off x="19050" y="2543175"/>
            <a:ext cx="6248400" cy="4114800"/>
          </a:xfrm>
          <a:prstGeom prst="rect">
            <a:avLst/>
          </a:prstGeom>
          <a:noFill/>
          <a:ln w="9525">
            <a:noFill/>
          </a:ln>
        </p:spPr>
      </p:pic>
      <p:grpSp>
        <p:nvGrpSpPr>
          <p:cNvPr id="2" name="Group 12"/>
          <p:cNvGrpSpPr/>
          <p:nvPr/>
        </p:nvGrpSpPr>
        <p:grpSpPr>
          <a:xfrm>
            <a:off x="5257800" y="3281363"/>
            <a:ext cx="3886200" cy="3214687"/>
            <a:chOff x="1536" y="1824"/>
            <a:chExt cx="2016" cy="1999"/>
          </a:xfrm>
        </p:grpSpPr>
        <p:pic>
          <p:nvPicPr>
            <p:cNvPr id="16388" name="Picture 13"/>
            <p:cNvPicPr>
              <a:picLocks noChangeAspect="1"/>
            </p:cNvPicPr>
            <p:nvPr/>
          </p:nvPicPr>
          <p:blipFill>
            <a:blip r:embed="rId4"/>
            <a:stretch>
              <a:fillRect/>
            </a:stretch>
          </p:blipFill>
          <p:spPr>
            <a:xfrm>
              <a:off x="1536" y="1824"/>
              <a:ext cx="2016" cy="1999"/>
            </a:xfrm>
            <a:prstGeom prst="rect">
              <a:avLst/>
            </a:prstGeom>
            <a:noFill/>
            <a:ln w="9525">
              <a:noFill/>
            </a:ln>
          </p:spPr>
        </p:pic>
        <p:sp>
          <p:nvSpPr>
            <p:cNvPr id="16389" name="Text Box 14"/>
            <p:cNvSpPr txBox="1"/>
            <p:nvPr/>
          </p:nvSpPr>
          <p:spPr>
            <a:xfrm>
              <a:off x="2496" y="2208"/>
              <a:ext cx="432" cy="174"/>
            </a:xfrm>
            <a:prstGeom prst="rect">
              <a:avLst/>
            </a:prstGeom>
            <a:solidFill>
              <a:schemeClr val="bg1"/>
            </a:solidFill>
            <a:ln w="9525">
              <a:noFill/>
            </a:ln>
          </p:spPr>
          <p:txBody>
            <a:bodyPr anchor="t" anchorCtr="0">
              <a:spAutoFit/>
            </a:bodyPr>
            <a:lstStyle/>
            <a:p>
              <a:pPr>
                <a:spcBef>
                  <a:spcPct val="50000"/>
                </a:spcBef>
              </a:pPr>
              <a:r>
                <a:rPr lang="en-US" altLang="zh-CN" sz="1400" b="1" dirty="0">
                  <a:latin typeface="Times New Roman" panose="02020603050405020304" pitchFamily="18" charset="0"/>
                </a:rPr>
                <a:t>Nội bì</a:t>
              </a:r>
            </a:p>
          </p:txBody>
        </p:sp>
      </p:grpSp>
      <p:sp>
        <p:nvSpPr>
          <p:cNvPr id="276485" name="Text Box 5"/>
          <p:cNvSpPr txBox="1"/>
          <p:nvPr/>
        </p:nvSpPr>
        <p:spPr>
          <a:xfrm>
            <a:off x="71438" y="833438"/>
            <a:ext cx="5357812" cy="523875"/>
          </a:xfrm>
          <a:prstGeom prst="rect">
            <a:avLst/>
          </a:prstGeom>
          <a:noFill/>
          <a:ln w="9525">
            <a:noFill/>
          </a:ln>
        </p:spPr>
        <p:txBody>
          <a:bodyPr anchor="t" anchorCtr="0">
            <a:spAutoFit/>
          </a:bodyPr>
          <a:lstStyle/>
          <a:p>
            <a:pPr>
              <a:spcBef>
                <a:spcPct val="50000"/>
              </a:spcBef>
            </a:pPr>
            <a:r>
              <a:rPr lang="en-US" altLang="zh-CN" sz="2800" b="1" dirty="0">
                <a:solidFill>
                  <a:srgbClr val="000000"/>
                </a:solidFill>
                <a:latin typeface="Times New Roman" panose="02020603050405020304" pitchFamily="18" charset="0"/>
                <a:sym typeface="Wingdings 2" pitchFamily="18" charset="2"/>
              </a:rPr>
              <a:t> </a:t>
            </a:r>
            <a:r>
              <a:rPr lang="en-US" altLang="zh-CN" sz="2800" b="1" dirty="0">
                <a:solidFill>
                  <a:srgbClr val="0C1C1D"/>
                </a:solidFill>
                <a:latin typeface="Times New Roman" panose="02020603050405020304" pitchFamily="18" charset="0"/>
                <a:sym typeface="Wingdings 2" pitchFamily="18" charset="2"/>
              </a:rPr>
              <a:t>Có 2 con đường vận chuyển :</a:t>
            </a:r>
          </a:p>
        </p:txBody>
      </p:sp>
      <p:sp>
        <p:nvSpPr>
          <p:cNvPr id="276486" name="Text Box 6"/>
          <p:cNvSpPr txBox="1"/>
          <p:nvPr/>
        </p:nvSpPr>
        <p:spPr>
          <a:xfrm>
            <a:off x="98425" y="1312863"/>
            <a:ext cx="3143250" cy="1230312"/>
          </a:xfrm>
          <a:prstGeom prst="rect">
            <a:avLst/>
          </a:prstGeom>
          <a:noFill/>
          <a:ln w="9525">
            <a:noFill/>
          </a:ln>
        </p:spPr>
        <p:txBody>
          <a:bodyPr anchor="t" anchorCtr="0">
            <a:spAutoFit/>
          </a:bodyPr>
          <a:lstStyle/>
          <a:p>
            <a:pPr>
              <a:spcBef>
                <a:spcPct val="50000"/>
              </a:spcBef>
            </a:pPr>
            <a:r>
              <a:rPr lang="en-US" altLang="zh-CN" sz="2400" b="1" dirty="0">
                <a:solidFill>
                  <a:srgbClr val="9900CC"/>
                </a:solidFill>
                <a:latin typeface="Times New Roman" panose="02020603050405020304" pitchFamily="18" charset="0"/>
                <a:sym typeface="Wingdings 2" pitchFamily="18" charset="2"/>
              </a:rPr>
              <a:t>+ Con đường gian bào </a:t>
            </a:r>
          </a:p>
          <a:p>
            <a:pPr>
              <a:spcBef>
                <a:spcPct val="50000"/>
              </a:spcBef>
            </a:pPr>
            <a:r>
              <a:rPr lang="en-US" altLang="zh-CN" sz="2000" b="1" dirty="0">
                <a:solidFill>
                  <a:srgbClr val="9900CC"/>
                </a:solidFill>
                <a:latin typeface="Times New Roman" panose="02020603050405020304" pitchFamily="18" charset="0"/>
                <a:sym typeface="Wingdings 2" pitchFamily="18" charset="2"/>
              </a:rPr>
              <a:t>(</a:t>
            </a:r>
            <a:r>
              <a:rPr lang="en-US" altLang="zh-CN" sz="2000" dirty="0">
                <a:solidFill>
                  <a:srgbClr val="9900CC"/>
                </a:solidFill>
                <a:latin typeface="Times New Roman" panose="02020603050405020304" pitchFamily="18" charset="0"/>
                <a:sym typeface="Wingdings 2" pitchFamily="18" charset="2"/>
              </a:rPr>
              <a:t>bị ngăn trở bởi đai Caspari không thấm nước</a:t>
            </a:r>
            <a:r>
              <a:rPr lang="en-US" altLang="zh-CN" sz="2000" b="1" dirty="0">
                <a:solidFill>
                  <a:srgbClr val="9900CC"/>
                </a:solidFill>
                <a:latin typeface="Times New Roman" panose="02020603050405020304" pitchFamily="18" charset="0"/>
                <a:sym typeface="Wingdings 2" pitchFamily="18" charset="2"/>
              </a:rPr>
              <a:t>)</a:t>
            </a:r>
            <a:endParaRPr lang="en-US" altLang="zh-CN" sz="2000" dirty="0">
              <a:solidFill>
                <a:srgbClr val="000000"/>
              </a:solidFill>
              <a:latin typeface="Times New Roman" panose="02020603050405020304" pitchFamily="18" charset="0"/>
              <a:sym typeface="Wingdings 2" pitchFamily="18" charset="2"/>
            </a:endParaRPr>
          </a:p>
        </p:txBody>
      </p:sp>
      <p:sp>
        <p:nvSpPr>
          <p:cNvPr id="276488" name="Text Box 8"/>
          <p:cNvSpPr txBox="1"/>
          <p:nvPr/>
        </p:nvSpPr>
        <p:spPr>
          <a:xfrm>
            <a:off x="3143250" y="1368425"/>
            <a:ext cx="5772150" cy="1200150"/>
          </a:xfrm>
          <a:prstGeom prst="rect">
            <a:avLst/>
          </a:prstGeom>
          <a:noFill/>
          <a:ln w="9525">
            <a:noFill/>
          </a:ln>
        </p:spPr>
        <p:txBody>
          <a:bodyPr anchor="t" anchorCtr="0">
            <a:spAutoFit/>
          </a:bodyPr>
          <a:lstStyle/>
          <a:p>
            <a:pPr>
              <a:spcBef>
                <a:spcPct val="50000"/>
              </a:spcBef>
            </a:pPr>
            <a:r>
              <a:rPr lang="en-US" altLang="zh-CN" sz="2400" dirty="0">
                <a:solidFill>
                  <a:srgbClr val="C00000"/>
                </a:solidFill>
                <a:latin typeface="Times New Roman" panose="02020603050405020304" pitchFamily="18" charset="0"/>
              </a:rPr>
              <a:t>Là con đường đi theo không gian giữa các tế bào và không gian giữa các bó sợi xenlulôzơ bên trong thành tế bào</a:t>
            </a:r>
            <a:r>
              <a:rPr lang="en-US" altLang="zh-CN" sz="2400" dirty="0">
                <a:solidFill>
                  <a:srgbClr val="0D0D0D"/>
                </a:solidFill>
                <a:latin typeface="Times New Roman" panose="02020603050405020304" pitchFamily="18" charset="0"/>
              </a:rPr>
              <a:t>.</a:t>
            </a:r>
          </a:p>
        </p:txBody>
      </p:sp>
      <p:sp>
        <p:nvSpPr>
          <p:cNvPr id="276489" name="Freeform 9"/>
          <p:cNvSpPr/>
          <p:nvPr/>
        </p:nvSpPr>
        <p:spPr>
          <a:xfrm>
            <a:off x="538163" y="3797300"/>
            <a:ext cx="3505200" cy="762000"/>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208" h="480">
                <a:moveTo>
                  <a:pt x="0" y="192"/>
                </a:moveTo>
                <a:lnTo>
                  <a:pt x="96" y="432"/>
                </a:lnTo>
                <a:lnTo>
                  <a:pt x="144" y="480"/>
                </a:lnTo>
                <a:lnTo>
                  <a:pt x="288" y="384"/>
                </a:lnTo>
                <a:lnTo>
                  <a:pt x="336" y="336"/>
                </a:lnTo>
                <a:lnTo>
                  <a:pt x="528" y="384"/>
                </a:lnTo>
                <a:lnTo>
                  <a:pt x="624" y="336"/>
                </a:lnTo>
                <a:lnTo>
                  <a:pt x="768" y="336"/>
                </a:lnTo>
                <a:lnTo>
                  <a:pt x="1008" y="384"/>
                </a:lnTo>
                <a:lnTo>
                  <a:pt x="1104" y="240"/>
                </a:lnTo>
                <a:lnTo>
                  <a:pt x="1296" y="240"/>
                </a:lnTo>
                <a:lnTo>
                  <a:pt x="1344" y="336"/>
                </a:lnTo>
                <a:lnTo>
                  <a:pt x="1440" y="384"/>
                </a:lnTo>
                <a:lnTo>
                  <a:pt x="1584" y="336"/>
                </a:lnTo>
                <a:lnTo>
                  <a:pt x="1632" y="240"/>
                </a:lnTo>
                <a:lnTo>
                  <a:pt x="1728" y="192"/>
                </a:lnTo>
                <a:lnTo>
                  <a:pt x="1824" y="48"/>
                </a:lnTo>
                <a:lnTo>
                  <a:pt x="1920" y="0"/>
                </a:lnTo>
                <a:lnTo>
                  <a:pt x="2016" y="96"/>
                </a:lnTo>
                <a:lnTo>
                  <a:pt x="2016" y="192"/>
                </a:lnTo>
                <a:lnTo>
                  <a:pt x="2016" y="288"/>
                </a:lnTo>
                <a:lnTo>
                  <a:pt x="2112" y="384"/>
                </a:lnTo>
                <a:lnTo>
                  <a:pt x="2208" y="384"/>
                </a:lnTo>
              </a:path>
            </a:pathLst>
          </a:custGeom>
          <a:noFill/>
          <a:ln w="44450" cap="flat" cmpd="sng">
            <a:solidFill>
              <a:srgbClr val="FF3300"/>
            </a:solidFill>
            <a:prstDash val="solid"/>
            <a:round/>
            <a:headEnd type="none" w="med" len="med"/>
            <a:tailEnd type="none" w="med" len="med"/>
          </a:ln>
        </p:spPr>
        <p:txBody>
          <a:bodyPr/>
          <a:lstStyle/>
          <a:p>
            <a:endParaRPr lang="en-US"/>
          </a:p>
        </p:txBody>
      </p:sp>
      <p:sp>
        <p:nvSpPr>
          <p:cNvPr id="276490" name="Freeform 10"/>
          <p:cNvSpPr/>
          <p:nvPr/>
        </p:nvSpPr>
        <p:spPr>
          <a:xfrm>
            <a:off x="4152900" y="4089400"/>
            <a:ext cx="381000" cy="304800"/>
          </a:xfrm>
          <a:custGeom>
            <a:avLst/>
            <a:gdLst/>
            <a:ahLst/>
            <a:cxnLst>
              <a:cxn ang="0">
                <a:pos x="0" y="2147483647"/>
              </a:cxn>
              <a:cxn ang="0">
                <a:pos x="2147483647" y="2147483647"/>
              </a:cxn>
              <a:cxn ang="0">
                <a:pos x="2147483647" y="0"/>
              </a:cxn>
              <a:cxn ang="0">
                <a:pos x="2147483647" y="0"/>
              </a:cxn>
              <a:cxn ang="0">
                <a:pos x="2147483647" y="2147483647"/>
              </a:cxn>
            </a:cxnLst>
            <a:rect l="0" t="0" r="0" b="0"/>
            <a:pathLst>
              <a:path w="240" h="192">
                <a:moveTo>
                  <a:pt x="0" y="192"/>
                </a:moveTo>
                <a:lnTo>
                  <a:pt x="48" y="48"/>
                </a:lnTo>
                <a:lnTo>
                  <a:pt x="96" y="0"/>
                </a:lnTo>
                <a:lnTo>
                  <a:pt x="192" y="0"/>
                </a:lnTo>
                <a:lnTo>
                  <a:pt x="240" y="48"/>
                </a:lnTo>
              </a:path>
            </a:pathLst>
          </a:custGeom>
          <a:noFill/>
          <a:ln w="44450" cap="flat" cmpd="sng">
            <a:solidFill>
              <a:srgbClr val="0000FF"/>
            </a:solidFill>
            <a:prstDash val="solid"/>
            <a:round/>
            <a:headEnd type="none" w="med" len="med"/>
            <a:tailEnd type="none" w="med" len="med"/>
          </a:ln>
        </p:spPr>
        <p:txBody>
          <a:bodyPr/>
          <a:lstStyle/>
          <a:p>
            <a:endParaRPr lang="en-US"/>
          </a:p>
        </p:txBody>
      </p:sp>
      <p:sp>
        <p:nvSpPr>
          <p:cNvPr id="276495" name="Text Box 15"/>
          <p:cNvSpPr txBox="1"/>
          <p:nvPr/>
        </p:nvSpPr>
        <p:spPr>
          <a:xfrm>
            <a:off x="5334000" y="2428875"/>
            <a:ext cx="3733800" cy="1200150"/>
          </a:xfrm>
          <a:prstGeom prst="rect">
            <a:avLst/>
          </a:prstGeom>
          <a:noFill/>
          <a:ln w="9525">
            <a:noFill/>
          </a:ln>
        </p:spPr>
        <p:txBody>
          <a:bodyPr anchor="t" anchorCtr="0">
            <a:spAutoFit/>
          </a:bodyPr>
          <a:lstStyle/>
          <a:p>
            <a:pPr>
              <a:spcBef>
                <a:spcPct val="50000"/>
              </a:spcBef>
            </a:pPr>
            <a:r>
              <a:rPr lang="en-US" altLang="zh-CN" sz="2400" b="1" dirty="0">
                <a:solidFill>
                  <a:srgbClr val="7030A0"/>
                </a:solidFill>
                <a:latin typeface="Times New Roman" panose="02020603050405020304" pitchFamily="18" charset="0"/>
              </a:rPr>
              <a:t>+Con đường tế bào chất</a:t>
            </a:r>
            <a:r>
              <a:rPr lang="en-US" altLang="zh-CN" dirty="0">
                <a:solidFill>
                  <a:srgbClr val="7030A0"/>
                </a:solidFill>
                <a:latin typeface="Arial" panose="020B0604020202020204" pitchFamily="34" charset="0"/>
              </a:rPr>
              <a:t> </a:t>
            </a:r>
            <a:r>
              <a:rPr lang="en-US" altLang="zh-CN" sz="2400" dirty="0">
                <a:solidFill>
                  <a:srgbClr val="A50021"/>
                </a:solidFill>
                <a:latin typeface="Times New Roman" panose="02020603050405020304" pitchFamily="18" charset="0"/>
              </a:rPr>
              <a:t>đi xuyên qua tế bào chất của các tế bào.</a:t>
            </a:r>
          </a:p>
        </p:txBody>
      </p:sp>
      <p:sp>
        <p:nvSpPr>
          <p:cNvPr id="276497" name="Freeform 17"/>
          <p:cNvSpPr/>
          <p:nvPr/>
        </p:nvSpPr>
        <p:spPr>
          <a:xfrm>
            <a:off x="266700" y="4394200"/>
            <a:ext cx="4267200" cy="990600"/>
          </a:xfrm>
          <a:custGeom>
            <a:avLst/>
            <a:gdLst/>
            <a:ahLst/>
            <a:cxnLst>
              <a:cxn ang="0">
                <a:pos x="0"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688" h="624">
                <a:moveTo>
                  <a:pt x="0" y="0"/>
                </a:moveTo>
                <a:lnTo>
                  <a:pt x="192" y="192"/>
                </a:lnTo>
                <a:lnTo>
                  <a:pt x="384" y="144"/>
                </a:lnTo>
                <a:lnTo>
                  <a:pt x="528" y="96"/>
                </a:lnTo>
                <a:lnTo>
                  <a:pt x="672" y="96"/>
                </a:lnTo>
                <a:lnTo>
                  <a:pt x="960" y="48"/>
                </a:lnTo>
                <a:lnTo>
                  <a:pt x="1152" y="96"/>
                </a:lnTo>
                <a:lnTo>
                  <a:pt x="1296" y="144"/>
                </a:lnTo>
                <a:lnTo>
                  <a:pt x="1392" y="288"/>
                </a:lnTo>
                <a:lnTo>
                  <a:pt x="1536" y="432"/>
                </a:lnTo>
                <a:lnTo>
                  <a:pt x="1728" y="576"/>
                </a:lnTo>
                <a:lnTo>
                  <a:pt x="1824" y="624"/>
                </a:lnTo>
                <a:lnTo>
                  <a:pt x="1968" y="624"/>
                </a:lnTo>
                <a:lnTo>
                  <a:pt x="2112" y="480"/>
                </a:lnTo>
                <a:lnTo>
                  <a:pt x="2208" y="384"/>
                </a:lnTo>
                <a:lnTo>
                  <a:pt x="2304" y="384"/>
                </a:lnTo>
                <a:lnTo>
                  <a:pt x="2448" y="336"/>
                </a:lnTo>
                <a:lnTo>
                  <a:pt x="2544" y="336"/>
                </a:lnTo>
                <a:lnTo>
                  <a:pt x="2640" y="240"/>
                </a:lnTo>
                <a:lnTo>
                  <a:pt x="2688" y="192"/>
                </a:lnTo>
              </a:path>
            </a:pathLst>
          </a:custGeom>
          <a:noFill/>
          <a:ln w="44450" cap="flat" cmpd="sng">
            <a:solidFill>
              <a:srgbClr val="0000FF"/>
            </a:solidFill>
            <a:prstDash val="solid"/>
            <a:round/>
            <a:headEnd type="none" w="med" len="med"/>
            <a:tailEnd type="none" w="med" len="med"/>
          </a:ln>
        </p:spPr>
        <p:txBody>
          <a:bodyPr/>
          <a:lstStyle/>
          <a:p>
            <a:endParaRPr lang="en-US"/>
          </a:p>
        </p:txBody>
      </p:sp>
      <p:sp>
        <p:nvSpPr>
          <p:cNvPr id="16397" name="Rectangle 2"/>
          <p:cNvSpPr/>
          <p:nvPr/>
        </p:nvSpPr>
        <p:spPr>
          <a:xfrm>
            <a:off x="0" y="0"/>
            <a:ext cx="8915400" cy="954088"/>
          </a:xfrm>
          <a:prstGeom prst="rect">
            <a:avLst/>
          </a:prstGeom>
          <a:noFill/>
          <a:ln w="9525">
            <a:noFill/>
          </a:ln>
        </p:spPr>
        <p:txBody>
          <a:bodyPr anchor="ctr" anchorCtr="0">
            <a:spAutoFit/>
          </a:bodyPr>
          <a:lstStyle/>
          <a:p>
            <a:pPr algn="just"/>
            <a:r>
              <a:rPr lang="en-US" altLang="zh-CN" sz="2800" b="1" dirty="0">
                <a:latin typeface="Times New Roman" panose="02020603050405020304" pitchFamily="18" charset="0"/>
              </a:rPr>
              <a:t>     </a:t>
            </a:r>
            <a:r>
              <a:rPr lang="en-US" altLang="zh-CN" sz="2800" b="1" dirty="0">
                <a:solidFill>
                  <a:srgbClr val="0000FF"/>
                </a:solidFill>
                <a:latin typeface="Times New Roman" panose="02020603050405020304" pitchFamily="18" charset="0"/>
              </a:rPr>
              <a:t>2.</a:t>
            </a:r>
            <a:r>
              <a:rPr lang="en-US" altLang="zh-CN" sz="2800" dirty="0">
                <a:solidFill>
                  <a:srgbClr val="0000FF"/>
                </a:solidFill>
                <a:latin typeface="Times New Roman" panose="02020603050405020304" pitchFamily="18" charset="0"/>
              </a:rPr>
              <a:t> </a:t>
            </a:r>
            <a:r>
              <a:rPr lang="en-US" altLang="zh-CN" sz="2800" b="1" dirty="0">
                <a:solidFill>
                  <a:srgbClr val="0000FF"/>
                </a:solidFill>
                <a:latin typeface="Times New Roman" panose="02020603050405020304" pitchFamily="18" charset="0"/>
              </a:rPr>
              <a:t>Dòng nước v</a:t>
            </a:r>
            <a:r>
              <a:rPr lang="en-US" altLang="zh-CN" sz="2800" b="1" dirty="0">
                <a:solidFill>
                  <a:srgbClr val="0000FF"/>
                </a:solidFill>
                <a:latin typeface="Times New Roman" panose="02020603050405020304" pitchFamily="18" charset="0"/>
                <a:ea typeface="Times New Roman" panose="02020603050405020304" pitchFamily="18" charset="0"/>
              </a:rPr>
              <a:t>à</a:t>
            </a:r>
            <a:r>
              <a:rPr lang="en-US" altLang="zh-CN" sz="2800" b="1" dirty="0">
                <a:solidFill>
                  <a:srgbClr val="0000FF"/>
                </a:solidFill>
                <a:latin typeface="Times New Roman" panose="02020603050405020304" pitchFamily="18" charset="0"/>
              </a:rPr>
              <a:t> các ion khoáng đi từ lông hút v</a:t>
            </a:r>
            <a:r>
              <a:rPr lang="en-US" altLang="zh-CN" sz="2800" b="1" dirty="0">
                <a:solidFill>
                  <a:srgbClr val="0000FF"/>
                </a:solidFill>
                <a:latin typeface="Times New Roman" panose="02020603050405020304" pitchFamily="18" charset="0"/>
                <a:ea typeface="Times New Roman" panose="02020603050405020304" pitchFamily="18" charset="0"/>
              </a:rPr>
              <a:t>à</a:t>
            </a:r>
            <a:r>
              <a:rPr lang="en-US" altLang="zh-CN" sz="2800" b="1" dirty="0">
                <a:solidFill>
                  <a:srgbClr val="0000FF"/>
                </a:solidFill>
                <a:latin typeface="Times New Roman" panose="02020603050405020304" pitchFamily="18" charset="0"/>
              </a:rPr>
              <a:t>o mạch gỗ của rễ.</a:t>
            </a:r>
            <a:endParaRPr lang="en-US" altLang="zh-CN" sz="2800" dirty="0">
              <a:solidFill>
                <a:srgbClr val="0000FF"/>
              </a:solidFill>
              <a:latin typeface="Arial" panose="020B0604020202020204" pitchFamily="34"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76485"/>
                                        </p:tgtEl>
                                        <p:attrNameLst>
                                          <p:attrName>style.visibility</p:attrName>
                                        </p:attrNameLst>
                                      </p:cBhvr>
                                      <p:to>
                                        <p:strVal val="visible"/>
                                      </p:to>
                                    </p:set>
                                    <p:animEffect transition="in" filter="fade">
                                      <p:cBhvr>
                                        <p:cTn id="7" dur="1000"/>
                                        <p:tgtEl>
                                          <p:spTgt spid="276485"/>
                                        </p:tgtEl>
                                      </p:cBhvr>
                                    </p:animEffect>
                                    <p:anim calcmode="lin" valueType="num">
                                      <p:cBhvr>
                                        <p:cTn id="8" dur="1000" fill="hold"/>
                                        <p:tgtEl>
                                          <p:spTgt spid="276485"/>
                                        </p:tgtEl>
                                        <p:attrNameLst>
                                          <p:attrName>ppt_x</p:attrName>
                                        </p:attrNameLst>
                                      </p:cBhvr>
                                      <p:tavLst>
                                        <p:tav tm="0">
                                          <p:val>
                                            <p:strVal val="#ppt_x"/>
                                          </p:val>
                                        </p:tav>
                                        <p:tav tm="100000">
                                          <p:val>
                                            <p:strVal val="#ppt_x"/>
                                          </p:val>
                                        </p:tav>
                                      </p:tavLst>
                                    </p:anim>
                                    <p:anim calcmode="lin" valueType="num">
                                      <p:cBhvr>
                                        <p:cTn id="9" dur="1000" fill="hold"/>
                                        <p:tgtEl>
                                          <p:spTgt spid="27648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76486"/>
                                        </p:tgtEl>
                                        <p:attrNameLst>
                                          <p:attrName>style.visibility</p:attrName>
                                        </p:attrNameLst>
                                      </p:cBhvr>
                                      <p:to>
                                        <p:strVal val="visible"/>
                                      </p:to>
                                    </p:set>
                                    <p:animEffect transition="in" filter="fade">
                                      <p:cBhvr>
                                        <p:cTn id="14" dur="1000"/>
                                        <p:tgtEl>
                                          <p:spTgt spid="276486"/>
                                        </p:tgtEl>
                                      </p:cBhvr>
                                    </p:animEffect>
                                    <p:anim calcmode="lin" valueType="num">
                                      <p:cBhvr>
                                        <p:cTn id="15" dur="1000" fill="hold"/>
                                        <p:tgtEl>
                                          <p:spTgt spid="276486"/>
                                        </p:tgtEl>
                                        <p:attrNameLst>
                                          <p:attrName>ppt_x</p:attrName>
                                        </p:attrNameLst>
                                      </p:cBhvr>
                                      <p:tavLst>
                                        <p:tav tm="0">
                                          <p:val>
                                            <p:strVal val="#ppt_x"/>
                                          </p:val>
                                        </p:tav>
                                        <p:tav tm="100000">
                                          <p:val>
                                            <p:strVal val="#ppt_x"/>
                                          </p:val>
                                        </p:tav>
                                      </p:tavLst>
                                    </p:anim>
                                    <p:anim calcmode="lin" valueType="num">
                                      <p:cBhvr>
                                        <p:cTn id="16" dur="1000" fill="hold"/>
                                        <p:tgtEl>
                                          <p:spTgt spid="27648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276487"/>
                                        </p:tgtEl>
                                        <p:attrNameLst>
                                          <p:attrName>style.visibility</p:attrName>
                                        </p:attrNameLst>
                                      </p:cBhvr>
                                      <p:to>
                                        <p:strVal val="visible"/>
                                      </p:to>
                                    </p:set>
                                    <p:animEffect transition="in" filter="dissolve">
                                      <p:cBhvr>
                                        <p:cTn id="21" dur="2000"/>
                                        <p:tgtEl>
                                          <p:spTgt spid="276487"/>
                                        </p:tgtEl>
                                      </p:cBhvr>
                                    </p:animEffect>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grpId="0" nodeType="clickEffect">
                                  <p:stCondLst>
                                    <p:cond delay="0"/>
                                  </p:stCondLst>
                                  <p:childTnLst>
                                    <p:set>
                                      <p:cBhvr>
                                        <p:cTn id="25" dur="1" fill="hold">
                                          <p:stCondLst>
                                            <p:cond delay="0"/>
                                          </p:stCondLst>
                                        </p:cTn>
                                        <p:tgtEl>
                                          <p:spTgt spid="276488"/>
                                        </p:tgtEl>
                                        <p:attrNameLst>
                                          <p:attrName>style.visibility</p:attrName>
                                        </p:attrNameLst>
                                      </p:cBhvr>
                                      <p:to>
                                        <p:strVal val="visible"/>
                                      </p:to>
                                    </p:set>
                                    <p:anim calcmode="lin" valueType="num">
                                      <p:cBhvr>
                                        <p:cTn id="26" dur="500" fill="hold"/>
                                        <p:tgtEl>
                                          <p:spTgt spid="276488"/>
                                        </p:tgtEl>
                                        <p:attrNameLst>
                                          <p:attrName>ppt_w</p:attrName>
                                        </p:attrNameLst>
                                      </p:cBhvr>
                                      <p:tavLst>
                                        <p:tav tm="0">
                                          <p:val>
                                            <p:fltVal val="0"/>
                                          </p:val>
                                        </p:tav>
                                        <p:tav tm="100000">
                                          <p:val>
                                            <p:strVal val="#ppt_w"/>
                                          </p:val>
                                        </p:tav>
                                      </p:tavLst>
                                    </p:anim>
                                    <p:anim calcmode="lin" valueType="num">
                                      <p:cBhvr>
                                        <p:cTn id="27" dur="500" fill="hold"/>
                                        <p:tgtEl>
                                          <p:spTgt spid="276488"/>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nodeType="clickEffect">
                                  <p:stCondLst>
                                    <p:cond delay="0"/>
                                  </p:stCondLst>
                                  <p:childTnLst>
                                    <p:set>
                                      <p:cBhvr>
                                        <p:cTn id="31" dur="1" fill="hold">
                                          <p:stCondLst>
                                            <p:cond delay="0"/>
                                          </p:stCondLst>
                                        </p:cTn>
                                        <p:tgtEl>
                                          <p:spTgt spid="276489"/>
                                        </p:tgtEl>
                                        <p:attrNameLst>
                                          <p:attrName>style.visibility</p:attrName>
                                        </p:attrNameLst>
                                      </p:cBhvr>
                                      <p:to>
                                        <p:strVal val="visible"/>
                                      </p:to>
                                    </p:set>
                                    <p:animEffect transition="in" filter="strips(upRight)">
                                      <p:cBhvr>
                                        <p:cTn id="32" dur="1000"/>
                                        <p:tgtEl>
                                          <p:spTgt spid="276489"/>
                                        </p:tgtEl>
                                      </p:cBhvr>
                                    </p:animEffect>
                                  </p:childTnLst>
                                </p:cTn>
                              </p:par>
                              <p:par>
                                <p:cTn id="33" presetID="35" presetClass="emph" presetSubtype="0" repeatCount="indefinite" fill="hold" nodeType="withEffect">
                                  <p:stCondLst>
                                    <p:cond delay="0"/>
                                  </p:stCondLst>
                                  <p:childTnLst>
                                    <p:anim calcmode="discrete" valueType="str">
                                      <p:cBhvr>
                                        <p:cTn id="34" dur="1000" fill="hold"/>
                                        <p:tgtEl>
                                          <p:spTgt spid="276489"/>
                                        </p:tgtEl>
                                        <p:attrNameLst>
                                          <p:attrName>style.visibility</p:attrName>
                                        </p:attrNameLst>
                                      </p:cBhvr>
                                      <p:tavLst>
                                        <p:tav tm="0">
                                          <p:val>
                                            <p:strVal val="hidden"/>
                                          </p:val>
                                        </p:tav>
                                        <p:tav tm="50000">
                                          <p:val>
                                            <p:strVal val="visible"/>
                                          </p:val>
                                        </p:tav>
                                      </p:tavLst>
                                    </p:anim>
                                  </p:childTnLst>
                                </p:cTn>
                              </p:par>
                            </p:childTnLst>
                          </p:cTn>
                        </p:par>
                      </p:childTnLst>
                    </p:cTn>
                  </p:par>
                  <p:par>
                    <p:cTn id="35" fill="hold">
                      <p:stCondLst>
                        <p:cond delay="indefinite"/>
                      </p:stCondLst>
                      <p:childTnLst>
                        <p:par>
                          <p:cTn id="36" fill="hold">
                            <p:stCondLst>
                              <p:cond delay="0"/>
                            </p:stCondLst>
                            <p:childTnLst>
                              <p:par>
                                <p:cTn id="37" presetID="18" presetClass="entr" presetSubtype="3" fill="hold" nodeType="clickEffect">
                                  <p:stCondLst>
                                    <p:cond delay="0"/>
                                  </p:stCondLst>
                                  <p:childTnLst>
                                    <p:set>
                                      <p:cBhvr>
                                        <p:cTn id="38" dur="1" fill="hold">
                                          <p:stCondLst>
                                            <p:cond delay="0"/>
                                          </p:stCondLst>
                                        </p:cTn>
                                        <p:tgtEl>
                                          <p:spTgt spid="276490"/>
                                        </p:tgtEl>
                                        <p:attrNameLst>
                                          <p:attrName>style.visibility</p:attrName>
                                        </p:attrNameLst>
                                      </p:cBhvr>
                                      <p:to>
                                        <p:strVal val="visible"/>
                                      </p:to>
                                    </p:set>
                                    <p:animEffect transition="in" filter="strips(upRight)">
                                      <p:cBhvr>
                                        <p:cTn id="39" dur="2000"/>
                                        <p:tgtEl>
                                          <p:spTgt spid="276490"/>
                                        </p:tgtEl>
                                      </p:cBhvr>
                                    </p:animEffect>
                                  </p:childTnLst>
                                </p:cTn>
                              </p:par>
                              <p:par>
                                <p:cTn id="40" presetID="35" presetClass="emph" presetSubtype="0" repeatCount="indefinite" fill="hold" nodeType="withEffect">
                                  <p:stCondLst>
                                    <p:cond delay="0"/>
                                  </p:stCondLst>
                                  <p:childTnLst>
                                    <p:anim calcmode="discrete" valueType="str">
                                      <p:cBhvr>
                                        <p:cTn id="41" dur="2000" fill="hold"/>
                                        <p:tgtEl>
                                          <p:spTgt spid="276490"/>
                                        </p:tgtEl>
                                        <p:attrNameLst>
                                          <p:attrName>style.visibility</p:attrName>
                                        </p:attrNameLst>
                                      </p:cBhvr>
                                      <p:tavLst>
                                        <p:tav tm="0">
                                          <p:val>
                                            <p:strVal val="hidden"/>
                                          </p:val>
                                        </p:tav>
                                        <p:tav tm="50000">
                                          <p:val>
                                            <p:strVal val="visible"/>
                                          </p:val>
                                        </p:tav>
                                      </p:tavLst>
                                    </p:anim>
                                  </p:childTnLst>
                                </p:cTn>
                              </p:par>
                            </p:childTnLst>
                          </p:cTn>
                        </p:par>
                      </p:childTnLst>
                    </p:cTn>
                  </p:par>
                  <p:par>
                    <p:cTn id="42" fill="hold">
                      <p:stCondLst>
                        <p:cond delay="indefinite"/>
                      </p:stCondLst>
                      <p:childTnLst>
                        <p:par>
                          <p:cTn id="43" fill="hold">
                            <p:stCondLst>
                              <p:cond delay="0"/>
                            </p:stCondLst>
                            <p:childTnLst>
                              <p:par>
                                <p:cTn id="44" presetID="17" presetClass="entr" presetSubtype="10" fill="hold" grpId="0" nodeType="clickEffect">
                                  <p:stCondLst>
                                    <p:cond delay="0"/>
                                  </p:stCondLst>
                                  <p:childTnLst>
                                    <p:set>
                                      <p:cBhvr>
                                        <p:cTn id="45" dur="1" fill="hold">
                                          <p:stCondLst>
                                            <p:cond delay="0"/>
                                          </p:stCondLst>
                                        </p:cTn>
                                        <p:tgtEl>
                                          <p:spTgt spid="276495"/>
                                        </p:tgtEl>
                                        <p:attrNameLst>
                                          <p:attrName>style.visibility</p:attrName>
                                        </p:attrNameLst>
                                      </p:cBhvr>
                                      <p:to>
                                        <p:strVal val="visible"/>
                                      </p:to>
                                    </p:set>
                                    <p:anim calcmode="lin" valueType="num">
                                      <p:cBhvr>
                                        <p:cTn id="46" dur="500" fill="hold"/>
                                        <p:tgtEl>
                                          <p:spTgt spid="276495"/>
                                        </p:tgtEl>
                                        <p:attrNameLst>
                                          <p:attrName>ppt_w</p:attrName>
                                        </p:attrNameLst>
                                      </p:cBhvr>
                                      <p:tavLst>
                                        <p:tav tm="0">
                                          <p:val>
                                            <p:fltVal val="0"/>
                                          </p:val>
                                        </p:tav>
                                        <p:tav tm="100000">
                                          <p:val>
                                            <p:strVal val="#ppt_w"/>
                                          </p:val>
                                        </p:tav>
                                      </p:tavLst>
                                    </p:anim>
                                    <p:anim calcmode="lin" valueType="num">
                                      <p:cBhvr>
                                        <p:cTn id="47" dur="500" fill="hold"/>
                                        <p:tgtEl>
                                          <p:spTgt spid="276495"/>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18" presetClass="entr" presetSubtype="3" fill="hold" nodeType="clickEffect">
                                  <p:stCondLst>
                                    <p:cond delay="0"/>
                                  </p:stCondLst>
                                  <p:childTnLst>
                                    <p:set>
                                      <p:cBhvr>
                                        <p:cTn id="51" dur="1" fill="hold">
                                          <p:stCondLst>
                                            <p:cond delay="0"/>
                                          </p:stCondLst>
                                        </p:cTn>
                                        <p:tgtEl>
                                          <p:spTgt spid="276497"/>
                                        </p:tgtEl>
                                        <p:attrNameLst>
                                          <p:attrName>style.visibility</p:attrName>
                                        </p:attrNameLst>
                                      </p:cBhvr>
                                      <p:to>
                                        <p:strVal val="visible"/>
                                      </p:to>
                                    </p:set>
                                    <p:animEffect transition="in" filter="strips(upRight)">
                                      <p:cBhvr>
                                        <p:cTn id="52" dur="2000"/>
                                        <p:tgtEl>
                                          <p:spTgt spid="276497"/>
                                        </p:tgtEl>
                                      </p:cBhvr>
                                    </p:animEffect>
                                  </p:childTnLst>
                                </p:cTn>
                              </p:par>
                              <p:par>
                                <p:cTn id="53" presetID="35" presetClass="emph" presetSubtype="0" repeatCount="indefinite" fill="hold" nodeType="withEffect">
                                  <p:stCondLst>
                                    <p:cond delay="0"/>
                                  </p:stCondLst>
                                  <p:childTnLst>
                                    <p:anim calcmode="discrete" valueType="str">
                                      <p:cBhvr>
                                        <p:cTn id="54" dur="2000" fill="hold"/>
                                        <p:tgtEl>
                                          <p:spTgt spid="276497"/>
                                        </p:tgtEl>
                                        <p:attrNameLst>
                                          <p:attrName>style.visibility</p:attrName>
                                        </p:attrNameLst>
                                      </p:cBhvr>
                                      <p:tavLst>
                                        <p:tav tm="0">
                                          <p:val>
                                            <p:strVal val="hidden"/>
                                          </p:val>
                                        </p:tav>
                                        <p:tav tm="50000">
                                          <p:val>
                                            <p:strVal val="visible"/>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5" grpId="0"/>
      <p:bldP spid="276486" grpId="0"/>
      <p:bldP spid="276488" grpId="0"/>
      <p:bldP spid="27649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grpSp>
        <p:nvGrpSpPr>
          <p:cNvPr id="2" name="Group 2"/>
          <p:cNvGrpSpPr/>
          <p:nvPr/>
        </p:nvGrpSpPr>
        <p:grpSpPr>
          <a:xfrm>
            <a:off x="319088" y="2819400"/>
            <a:ext cx="3886200" cy="3505200"/>
            <a:chOff x="1536" y="1824"/>
            <a:chExt cx="2016" cy="1999"/>
          </a:xfrm>
        </p:grpSpPr>
        <p:pic>
          <p:nvPicPr>
            <p:cNvPr id="17411" name="Picture 3"/>
            <p:cNvPicPr>
              <a:picLocks noChangeAspect="1"/>
            </p:cNvPicPr>
            <p:nvPr/>
          </p:nvPicPr>
          <p:blipFill>
            <a:blip r:embed="rId3"/>
            <a:stretch>
              <a:fillRect/>
            </a:stretch>
          </p:blipFill>
          <p:spPr>
            <a:xfrm>
              <a:off x="1536" y="1824"/>
              <a:ext cx="2016" cy="1999"/>
            </a:xfrm>
            <a:prstGeom prst="rect">
              <a:avLst/>
            </a:prstGeom>
            <a:noFill/>
            <a:ln w="9525">
              <a:noFill/>
            </a:ln>
          </p:spPr>
        </p:pic>
        <p:sp>
          <p:nvSpPr>
            <p:cNvPr id="17412" name="Text Box 4"/>
            <p:cNvSpPr txBox="1"/>
            <p:nvPr/>
          </p:nvSpPr>
          <p:spPr>
            <a:xfrm>
              <a:off x="2496" y="2208"/>
              <a:ext cx="432" cy="174"/>
            </a:xfrm>
            <a:prstGeom prst="rect">
              <a:avLst/>
            </a:prstGeom>
            <a:solidFill>
              <a:schemeClr val="bg1"/>
            </a:solidFill>
            <a:ln w="9525">
              <a:noFill/>
            </a:ln>
          </p:spPr>
          <p:txBody>
            <a:bodyPr anchor="t" anchorCtr="0">
              <a:spAutoFit/>
            </a:bodyPr>
            <a:lstStyle/>
            <a:p>
              <a:pPr>
                <a:spcBef>
                  <a:spcPct val="50000"/>
                </a:spcBef>
              </a:pPr>
              <a:r>
                <a:rPr lang="en-US" altLang="zh-CN" sz="1400" b="1" dirty="0">
                  <a:latin typeface="Times New Roman" panose="02020603050405020304" pitchFamily="18" charset="0"/>
                </a:rPr>
                <a:t>Nội bì</a:t>
              </a:r>
            </a:p>
          </p:txBody>
        </p:sp>
      </p:grpSp>
      <p:sp>
        <p:nvSpPr>
          <p:cNvPr id="275461" name="Text Box 5"/>
          <p:cNvSpPr txBox="1"/>
          <p:nvPr/>
        </p:nvSpPr>
        <p:spPr>
          <a:xfrm>
            <a:off x="4310063" y="3148013"/>
            <a:ext cx="4724400" cy="519112"/>
          </a:xfrm>
          <a:prstGeom prst="rect">
            <a:avLst/>
          </a:prstGeom>
          <a:noFill/>
          <a:ln w="9525">
            <a:noFill/>
          </a:ln>
        </p:spPr>
        <p:txBody>
          <a:bodyPr anchor="t" anchorCtr="0">
            <a:spAutoFit/>
          </a:bodyPr>
          <a:lstStyle/>
          <a:p>
            <a:pPr>
              <a:spcBef>
                <a:spcPct val="50000"/>
              </a:spcBef>
            </a:pPr>
            <a:r>
              <a:rPr lang="en-US" altLang="zh-CN" sz="2800" b="1" dirty="0">
                <a:solidFill>
                  <a:srgbClr val="FF5050"/>
                </a:solidFill>
                <a:latin typeface="Times New Roman" panose="02020603050405020304" pitchFamily="18" charset="0"/>
              </a:rPr>
              <a:t>?</a:t>
            </a:r>
            <a:r>
              <a:rPr lang="en-US" altLang="zh-CN" sz="2800" dirty="0">
                <a:latin typeface="Arial" panose="020B0604020202020204" pitchFamily="34" charset="0"/>
              </a:rPr>
              <a:t> </a:t>
            </a:r>
            <a:r>
              <a:rPr lang="en-US" altLang="zh-CN" sz="2800" b="1" dirty="0">
                <a:solidFill>
                  <a:srgbClr val="3333FF"/>
                </a:solidFill>
                <a:latin typeface="Times New Roman" panose="02020603050405020304" pitchFamily="18" charset="0"/>
              </a:rPr>
              <a:t>Đai Caspari có vai trò gì ?</a:t>
            </a:r>
          </a:p>
        </p:txBody>
      </p:sp>
      <p:sp>
        <p:nvSpPr>
          <p:cNvPr id="275462" name="Text Box 6"/>
          <p:cNvSpPr txBox="1"/>
          <p:nvPr/>
        </p:nvSpPr>
        <p:spPr>
          <a:xfrm>
            <a:off x="4572000" y="3879850"/>
            <a:ext cx="4343400" cy="1384300"/>
          </a:xfrm>
          <a:prstGeom prst="rect">
            <a:avLst/>
          </a:prstGeom>
          <a:noFill/>
          <a:ln w="9525">
            <a:noFill/>
          </a:ln>
        </p:spPr>
        <p:txBody>
          <a:bodyPr anchor="t" anchorCtr="0">
            <a:spAutoFit/>
          </a:bodyPr>
          <a:lstStyle/>
          <a:p>
            <a:pPr>
              <a:spcBef>
                <a:spcPct val="50000"/>
              </a:spcBef>
            </a:pPr>
            <a:r>
              <a:rPr lang="en-US" altLang="zh-CN" sz="2800" dirty="0">
                <a:latin typeface="Times New Roman" panose="02020603050405020304" pitchFamily="18" charset="0"/>
                <a:sym typeface="Wingdings 2" pitchFamily="18" charset="2"/>
              </a:rPr>
              <a:t> Đai Caspari có vai trò điều chỉnh dòng vận chuyển vào trung trụ.</a:t>
            </a:r>
          </a:p>
        </p:txBody>
      </p:sp>
      <p:sp>
        <p:nvSpPr>
          <p:cNvPr id="7" name="Rectangle 2"/>
          <p:cNvSpPr/>
          <p:nvPr/>
        </p:nvSpPr>
        <p:spPr>
          <a:xfrm>
            <a:off x="42863" y="1216025"/>
            <a:ext cx="8915400" cy="1568450"/>
          </a:xfrm>
          <a:prstGeom prst="rect">
            <a:avLst/>
          </a:prstGeom>
          <a:noFill/>
          <a:ln w="9525">
            <a:noFill/>
          </a:ln>
        </p:spPr>
        <p:txBody>
          <a:bodyPr anchor="ctr" anchorCtr="0">
            <a:spAutoFit/>
          </a:bodyPr>
          <a:lstStyle/>
          <a:p>
            <a:pPr algn="just"/>
            <a:r>
              <a:rPr lang="en-US" altLang="zh-CN" sz="2400" b="1" dirty="0">
                <a:latin typeface="Times New Roman" panose="02020603050405020304" pitchFamily="18" charset="0"/>
              </a:rPr>
              <a:t>    + </a:t>
            </a:r>
            <a:r>
              <a:rPr lang="en-US" altLang="zh-CN" sz="2400" b="1" u="sng" dirty="0">
                <a:latin typeface="Times New Roman" panose="02020603050405020304" pitchFamily="18" charset="0"/>
              </a:rPr>
              <a:t>Con đường gian b</a:t>
            </a:r>
            <a:r>
              <a:rPr lang="en-US" altLang="zh-CN" sz="2400" b="1" u="sng" dirty="0">
                <a:latin typeface="Times New Roman" panose="02020603050405020304" pitchFamily="18" charset="0"/>
                <a:ea typeface="Times New Roman" panose="02020603050405020304" pitchFamily="18" charset="0"/>
              </a:rPr>
              <a:t>à</a:t>
            </a:r>
            <a:r>
              <a:rPr lang="en-US" altLang="zh-CN" sz="2400" b="1" u="sng" dirty="0">
                <a:latin typeface="Times New Roman" panose="02020603050405020304" pitchFamily="18" charset="0"/>
              </a:rPr>
              <a:t>o</a:t>
            </a:r>
            <a:r>
              <a:rPr lang="en-US" altLang="zh-CN" sz="2400" b="1" dirty="0">
                <a:latin typeface="Times New Roman" panose="02020603050405020304" pitchFamily="18" charset="0"/>
              </a:rPr>
              <a:t>: Từ lông hút </a:t>
            </a:r>
            <a:r>
              <a:rPr lang="en-US" altLang="zh-CN" sz="2400" b="1" dirty="0">
                <a:latin typeface="Arial" panose="020B0604020202020204" pitchFamily="34" charset="0"/>
              </a:rPr>
              <a:t>→</a:t>
            </a:r>
            <a:r>
              <a:rPr lang="en-US" altLang="zh-CN" sz="2400" b="1" dirty="0">
                <a:latin typeface="Times New Roman" panose="02020603050405020304" pitchFamily="18" charset="0"/>
              </a:rPr>
              <a:t> khoảng gian b</a:t>
            </a:r>
            <a:r>
              <a:rPr lang="en-US" altLang="zh-CN" sz="2400" b="1" dirty="0">
                <a:latin typeface="Times New Roman" panose="02020603050405020304" pitchFamily="18" charset="0"/>
                <a:ea typeface="Times New Roman" panose="02020603050405020304" pitchFamily="18" charset="0"/>
              </a:rPr>
              <a:t>à</a:t>
            </a:r>
            <a:r>
              <a:rPr lang="en-US" altLang="zh-CN" sz="2400" b="1" dirty="0">
                <a:latin typeface="Times New Roman" panose="02020603050405020304" pitchFamily="18" charset="0"/>
              </a:rPr>
              <a:t>o các TB vỏ  </a:t>
            </a:r>
            <a:r>
              <a:rPr lang="en-US" altLang="zh-CN" sz="2400" b="1" dirty="0">
                <a:latin typeface="Arial" panose="020B0604020202020204" pitchFamily="34" charset="0"/>
              </a:rPr>
              <a:t>→</a:t>
            </a:r>
            <a:r>
              <a:rPr lang="en-US" altLang="zh-CN" sz="2400" b="1" dirty="0">
                <a:latin typeface="Times New Roman" panose="02020603050405020304" pitchFamily="18" charset="0"/>
              </a:rPr>
              <a:t> </a:t>
            </a:r>
            <a:r>
              <a:rPr lang="en-US" altLang="zh-CN" sz="2400" b="1" dirty="0">
                <a:solidFill>
                  <a:srgbClr val="FF0000"/>
                </a:solidFill>
                <a:latin typeface="Times New Roman" panose="02020603050405020304" pitchFamily="18" charset="0"/>
              </a:rPr>
              <a:t>Đai caspari </a:t>
            </a:r>
            <a:r>
              <a:rPr lang="en-US" altLang="zh-CN" sz="2400" b="1" dirty="0">
                <a:latin typeface="Arial" panose="020B0604020202020204" pitchFamily="34" charset="0"/>
              </a:rPr>
              <a:t>→</a:t>
            </a:r>
            <a:r>
              <a:rPr lang="en-US" altLang="zh-CN" sz="2400" b="1" dirty="0">
                <a:latin typeface="Times New Roman" panose="02020603050405020304" pitchFamily="18" charset="0"/>
                <a:sym typeface="Wingdings 3" pitchFamily="18" charset="2"/>
              </a:rPr>
              <a:t> </a:t>
            </a:r>
            <a:r>
              <a:rPr lang="en-US" altLang="zh-CN" sz="2400" b="1" dirty="0">
                <a:latin typeface="Times New Roman" panose="02020603050405020304" pitchFamily="18" charset="0"/>
              </a:rPr>
              <a:t>Trung trụ </a:t>
            </a:r>
            <a:r>
              <a:rPr lang="en-US" altLang="zh-CN" sz="2400" b="1" dirty="0">
                <a:latin typeface="Arial" panose="020B0604020202020204" pitchFamily="34" charset="0"/>
              </a:rPr>
              <a:t>→</a:t>
            </a:r>
            <a:r>
              <a:rPr lang="en-US" altLang="zh-CN" sz="2400" b="1" dirty="0">
                <a:latin typeface="Times New Roman" panose="02020603050405020304" pitchFamily="18" charset="0"/>
              </a:rPr>
              <a:t> Mạch gỗ.</a:t>
            </a:r>
            <a:endParaRPr lang="en-US" altLang="zh-CN" sz="2400" b="1" dirty="0">
              <a:latin typeface="Arial" panose="020B0604020202020204" pitchFamily="34" charset="0"/>
              <a:sym typeface="Wingdings 3" pitchFamily="18" charset="2"/>
            </a:endParaRPr>
          </a:p>
          <a:p>
            <a:pPr algn="just" eaLnBrk="0" hangingPunct="0"/>
            <a:r>
              <a:rPr lang="en-US" altLang="zh-CN" sz="2400" b="1" dirty="0">
                <a:latin typeface="Times New Roman" panose="02020603050405020304" pitchFamily="18" charset="0"/>
                <a:sym typeface="Wingdings 3" pitchFamily="18" charset="2"/>
              </a:rPr>
              <a:t>    + </a:t>
            </a:r>
            <a:r>
              <a:rPr lang="en-US" altLang="zh-CN" sz="2400" b="1" u="sng" dirty="0">
                <a:latin typeface="Times New Roman" panose="02020603050405020304" pitchFamily="18" charset="0"/>
                <a:sym typeface="Wingdings 3" pitchFamily="18" charset="2"/>
              </a:rPr>
              <a:t>Con đường tế b</a:t>
            </a:r>
            <a:r>
              <a:rPr lang="en-US" altLang="zh-CN" sz="2400" b="1" u="sng" dirty="0">
                <a:latin typeface="Times New Roman" panose="02020603050405020304" pitchFamily="18" charset="0"/>
                <a:ea typeface="Times New Roman" panose="02020603050405020304" pitchFamily="18" charset="0"/>
                <a:sym typeface="Wingdings 3" pitchFamily="18" charset="2"/>
              </a:rPr>
              <a:t>à</a:t>
            </a:r>
            <a:r>
              <a:rPr lang="en-US" altLang="zh-CN" sz="2400" b="1" u="sng" dirty="0">
                <a:latin typeface="Times New Roman" panose="02020603050405020304" pitchFamily="18" charset="0"/>
                <a:sym typeface="Wingdings 3" pitchFamily="18" charset="2"/>
              </a:rPr>
              <a:t>o chất</a:t>
            </a:r>
            <a:r>
              <a:rPr lang="en-US" altLang="zh-CN" sz="2400" b="1" dirty="0">
                <a:latin typeface="Times New Roman" panose="02020603050405020304" pitchFamily="18" charset="0"/>
                <a:sym typeface="Wingdings 3" pitchFamily="18" charset="2"/>
              </a:rPr>
              <a:t>: Từ lông hút </a:t>
            </a:r>
            <a:r>
              <a:rPr lang="en-US" altLang="zh-CN" sz="2400" b="1" dirty="0">
                <a:latin typeface="Arial" panose="020B0604020202020204" pitchFamily="34" charset="0"/>
              </a:rPr>
              <a:t>→</a:t>
            </a:r>
            <a:r>
              <a:rPr lang="en-US" altLang="zh-CN" sz="2400" b="1" dirty="0">
                <a:latin typeface="Times New Roman" panose="02020603050405020304" pitchFamily="18" charset="0"/>
              </a:rPr>
              <a:t> Các tế b</a:t>
            </a:r>
            <a:r>
              <a:rPr lang="en-US" altLang="zh-CN" sz="2400" b="1" dirty="0">
                <a:latin typeface="Times New Roman" panose="02020603050405020304" pitchFamily="18" charset="0"/>
                <a:ea typeface="Times New Roman" panose="02020603050405020304" pitchFamily="18" charset="0"/>
              </a:rPr>
              <a:t>à</a:t>
            </a:r>
            <a:r>
              <a:rPr lang="en-US" altLang="zh-CN" sz="2400" b="1" dirty="0">
                <a:latin typeface="Times New Roman" panose="02020603050405020304" pitchFamily="18" charset="0"/>
              </a:rPr>
              <a:t>o vỏ </a:t>
            </a:r>
            <a:r>
              <a:rPr lang="en-US" altLang="zh-CN" sz="2400" b="1" dirty="0">
                <a:latin typeface="Arial" panose="020B0604020202020204" pitchFamily="34" charset="0"/>
              </a:rPr>
              <a:t>→</a:t>
            </a:r>
            <a:r>
              <a:rPr lang="en-US" altLang="zh-CN" sz="2400" b="1" dirty="0">
                <a:latin typeface="Times New Roman" panose="02020603050405020304" pitchFamily="18" charset="0"/>
              </a:rPr>
              <a:t> </a:t>
            </a:r>
            <a:r>
              <a:rPr lang="en-US" altLang="zh-CN" sz="2400" b="1" dirty="0">
                <a:solidFill>
                  <a:srgbClr val="FF0000"/>
                </a:solidFill>
                <a:latin typeface="Times New Roman" panose="02020603050405020304" pitchFamily="18" charset="0"/>
              </a:rPr>
              <a:t>Đai caspari </a:t>
            </a:r>
            <a:r>
              <a:rPr lang="en-US" altLang="zh-CN" sz="2400" b="1" dirty="0">
                <a:latin typeface="Arial" panose="020B0604020202020204" pitchFamily="34" charset="0"/>
              </a:rPr>
              <a:t>→</a:t>
            </a:r>
            <a:r>
              <a:rPr lang="en-US" altLang="zh-CN" sz="2400" b="1" dirty="0">
                <a:latin typeface="Times New Roman" panose="02020603050405020304" pitchFamily="18" charset="0"/>
              </a:rPr>
              <a:t> Trung trụ </a:t>
            </a:r>
            <a:r>
              <a:rPr lang="en-US" altLang="zh-CN" sz="2400" b="1" dirty="0">
                <a:latin typeface="Arial" panose="020B0604020202020204" pitchFamily="34" charset="0"/>
              </a:rPr>
              <a:t>→</a:t>
            </a:r>
            <a:r>
              <a:rPr lang="en-US" altLang="zh-CN" sz="2400" b="1" dirty="0">
                <a:latin typeface="Times New Roman" panose="02020603050405020304" pitchFamily="18" charset="0"/>
              </a:rPr>
              <a:t>  </a:t>
            </a:r>
            <a:r>
              <a:rPr lang="en-US" altLang="zh-CN" sz="2400" b="1" dirty="0">
                <a:latin typeface="Times New Roman" panose="02020603050405020304" pitchFamily="18" charset="0"/>
                <a:sym typeface="Wingdings 3" pitchFamily="18" charset="2"/>
              </a:rPr>
              <a:t>mạch gỗ.</a:t>
            </a:r>
            <a:endParaRPr lang="en-US" altLang="zh-CN" sz="2400" b="1" dirty="0">
              <a:latin typeface="Times New Roman" panose="02020603050405020304" pitchFamily="18" charset="0"/>
              <a:ea typeface="Times New Roman" panose="02020603050405020304" pitchFamily="18" charset="0"/>
              <a:sym typeface="Wingdings 3" pitchFamily="18" charset="2"/>
            </a:endParaRPr>
          </a:p>
        </p:txBody>
      </p:sp>
      <p:sp>
        <p:nvSpPr>
          <p:cNvPr id="18438" name="Rectangle 2"/>
          <p:cNvSpPr/>
          <p:nvPr/>
        </p:nvSpPr>
        <p:spPr>
          <a:xfrm>
            <a:off x="0" y="0"/>
            <a:ext cx="8915400" cy="954088"/>
          </a:xfrm>
          <a:prstGeom prst="rect">
            <a:avLst/>
          </a:prstGeom>
          <a:noFill/>
          <a:ln w="9525">
            <a:noFill/>
          </a:ln>
        </p:spPr>
        <p:txBody>
          <a:bodyPr anchor="ctr" anchorCtr="0">
            <a:spAutoFit/>
          </a:bodyPr>
          <a:lstStyle/>
          <a:p>
            <a:pPr algn="just"/>
            <a:r>
              <a:rPr lang="en-US" altLang="zh-CN" sz="2800" b="1" dirty="0">
                <a:solidFill>
                  <a:srgbClr val="0000FF"/>
                </a:solidFill>
                <a:latin typeface="Times New Roman" panose="02020603050405020304" pitchFamily="18" charset="0"/>
              </a:rPr>
              <a:t>     2.</a:t>
            </a:r>
            <a:r>
              <a:rPr lang="en-US" altLang="zh-CN" sz="2800" dirty="0">
                <a:solidFill>
                  <a:srgbClr val="0000FF"/>
                </a:solidFill>
                <a:latin typeface="Times New Roman" panose="02020603050405020304" pitchFamily="18" charset="0"/>
              </a:rPr>
              <a:t> </a:t>
            </a:r>
            <a:r>
              <a:rPr lang="en-US" altLang="zh-CN" sz="2800" b="1" dirty="0">
                <a:solidFill>
                  <a:srgbClr val="0000FF"/>
                </a:solidFill>
                <a:latin typeface="Times New Roman" panose="02020603050405020304" pitchFamily="18" charset="0"/>
              </a:rPr>
              <a:t>Dòng nước v</a:t>
            </a:r>
            <a:r>
              <a:rPr lang="en-US" altLang="zh-CN" sz="2800" b="1" dirty="0">
                <a:solidFill>
                  <a:srgbClr val="0000FF"/>
                </a:solidFill>
                <a:latin typeface="Times New Roman" panose="02020603050405020304" pitchFamily="18" charset="0"/>
                <a:ea typeface="Times New Roman" panose="02020603050405020304" pitchFamily="18" charset="0"/>
              </a:rPr>
              <a:t>à</a:t>
            </a:r>
            <a:r>
              <a:rPr lang="en-US" altLang="zh-CN" sz="2800" b="1" dirty="0">
                <a:solidFill>
                  <a:srgbClr val="0000FF"/>
                </a:solidFill>
                <a:latin typeface="Times New Roman" panose="02020603050405020304" pitchFamily="18" charset="0"/>
              </a:rPr>
              <a:t> các ion khoáng đi từ lông hút v</a:t>
            </a:r>
            <a:r>
              <a:rPr lang="en-US" altLang="zh-CN" sz="2800" b="1" dirty="0">
                <a:solidFill>
                  <a:srgbClr val="0000FF"/>
                </a:solidFill>
                <a:latin typeface="Times New Roman" panose="02020603050405020304" pitchFamily="18" charset="0"/>
                <a:ea typeface="Times New Roman" panose="02020603050405020304" pitchFamily="18" charset="0"/>
              </a:rPr>
              <a:t>à</a:t>
            </a:r>
            <a:r>
              <a:rPr lang="en-US" altLang="zh-CN" sz="2800" b="1" dirty="0">
                <a:solidFill>
                  <a:srgbClr val="0000FF"/>
                </a:solidFill>
                <a:latin typeface="Times New Roman" panose="02020603050405020304" pitchFamily="18" charset="0"/>
              </a:rPr>
              <a:t>o mạch gỗ của rễ.</a:t>
            </a:r>
            <a:endParaRPr lang="en-US" altLang="zh-CN" sz="2800" dirty="0">
              <a:solidFill>
                <a:srgbClr val="0000FF"/>
              </a:solidFill>
              <a:latin typeface="Arial" panose="020B0604020202020204" pitchFamily="34" charset="0"/>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438">
                                            <p:txEl>
                                              <p:pRg st="0" end="0"/>
                                            </p:txEl>
                                          </p:spTgt>
                                        </p:tgtEl>
                                        <p:attrNameLst>
                                          <p:attrName>style.visibility</p:attrName>
                                        </p:attrNameLst>
                                      </p:cBhvr>
                                      <p:to>
                                        <p:strVal val="visible"/>
                                      </p:to>
                                    </p:set>
                                    <p:animEffect transition="in" filter="barn(inVertical)">
                                      <p:cBhvr>
                                        <p:cTn id="7" dur="500"/>
                                        <p:tgtEl>
                                          <p:spTgt spid="184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charRg st="0" end="105"/>
                                            </p:txEl>
                                          </p:spTgt>
                                        </p:tgtEl>
                                        <p:attrNameLst>
                                          <p:attrName>style.visibility</p:attrName>
                                        </p:attrNameLst>
                                      </p:cBhvr>
                                      <p:to>
                                        <p:strVal val="visible"/>
                                      </p:to>
                                    </p:set>
                                    <p:animEffect transition="in" filter="wipe(down)">
                                      <p:cBhvr>
                                        <p:cTn id="17" dur="500"/>
                                        <p:tgtEl>
                                          <p:spTgt spid="7">
                                            <p:txEl>
                                              <p:charRg st="0" end="105"/>
                                            </p:txEl>
                                          </p:spTgt>
                                        </p:tgtEl>
                                      </p:cBhvr>
                                    </p:animEffect>
                                  </p:childTnLst>
                                </p:cTn>
                              </p:par>
                              <p:par>
                                <p:cTn id="18" presetID="2" presetClass="exit" presetSubtype="4" fill="hold" grpId="0" nodeType="withEffect">
                                  <p:stCondLst>
                                    <p:cond delay="0"/>
                                  </p:stCondLst>
                                  <p:childTnLst>
                                    <p:anim calcmode="lin" valueType="num">
                                      <p:cBhvr additive="base">
                                        <p:cTn id="19" dur="500"/>
                                        <p:tgtEl>
                                          <p:spTgt spid="7"/>
                                        </p:tgtEl>
                                        <p:attrNameLst>
                                          <p:attrName>ppt_x</p:attrName>
                                        </p:attrNameLst>
                                      </p:cBhvr>
                                      <p:tavLst>
                                        <p:tav tm="0">
                                          <p:val>
                                            <p:strVal val="ppt_x"/>
                                          </p:val>
                                        </p:tav>
                                        <p:tav tm="100000">
                                          <p:val>
                                            <p:strVal val="ppt_x"/>
                                          </p:val>
                                        </p:tav>
                                      </p:tavLst>
                                    </p:anim>
                                    <p:anim calcmode="lin" valueType="num">
                                      <p:cBhvr additive="base">
                                        <p:cTn id="20" dur="500"/>
                                        <p:tgtEl>
                                          <p:spTgt spid="7"/>
                                        </p:tgtEl>
                                        <p:attrNameLst>
                                          <p:attrName>ppt_y</p:attrName>
                                        </p:attrNameLst>
                                      </p:cBhvr>
                                      <p:tavLst>
                                        <p:tav tm="0">
                                          <p:val>
                                            <p:strVal val="ppt_y"/>
                                          </p:val>
                                        </p:tav>
                                        <p:tav tm="100000">
                                          <p:val>
                                            <p:strVal val="1+ppt_h/2"/>
                                          </p:val>
                                        </p:tav>
                                      </p:tavLst>
                                    </p:anim>
                                    <p:set>
                                      <p:cBhvr>
                                        <p:cTn id="21" dur="1" fill="hold">
                                          <p:stCondLst>
                                            <p:cond delay="499"/>
                                          </p:stCondLst>
                                        </p:cTn>
                                        <p:tgtEl>
                                          <p:spTgt spid="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7">
                                            <p:txEl>
                                              <p:charRg st="105" end="199"/>
                                            </p:txEl>
                                          </p:spTgt>
                                        </p:tgtEl>
                                        <p:attrNameLst>
                                          <p:attrName>style.visibility</p:attrName>
                                        </p:attrNameLst>
                                      </p:cBhvr>
                                      <p:to>
                                        <p:strVal val="visible"/>
                                      </p:to>
                                    </p:set>
                                    <p:animEffect transition="in" filter="barn(inVertical)">
                                      <p:cBhvr>
                                        <p:cTn id="26" dur="500"/>
                                        <p:tgtEl>
                                          <p:spTgt spid="7">
                                            <p:txEl>
                                              <p:charRg st="105" end="199"/>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32" fill="hold" grpId="0" nodeType="clickEffect">
                                  <p:stCondLst>
                                    <p:cond delay="0"/>
                                  </p:stCondLst>
                                  <p:childTnLst>
                                    <p:set>
                                      <p:cBhvr>
                                        <p:cTn id="30" dur="1" fill="hold">
                                          <p:stCondLst>
                                            <p:cond delay="0"/>
                                          </p:stCondLst>
                                        </p:cTn>
                                        <p:tgtEl>
                                          <p:spTgt spid="275461"/>
                                        </p:tgtEl>
                                        <p:attrNameLst>
                                          <p:attrName>style.visibility</p:attrName>
                                        </p:attrNameLst>
                                      </p:cBhvr>
                                      <p:to>
                                        <p:strVal val="visible"/>
                                      </p:to>
                                    </p:set>
                                    <p:animEffect transition="in" filter="diamond(out)">
                                      <p:cBhvr>
                                        <p:cTn id="31" dur="1000"/>
                                        <p:tgtEl>
                                          <p:spTgt spid="27546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75462"/>
                                        </p:tgtEl>
                                        <p:attrNameLst>
                                          <p:attrName>style.visibility</p:attrName>
                                        </p:attrNameLst>
                                      </p:cBhvr>
                                      <p:to>
                                        <p:strVal val="visible"/>
                                      </p:to>
                                    </p:set>
                                    <p:animEffect transition="in" filter="barn(inVertical)">
                                      <p:cBhvr>
                                        <p:cTn id="36" dur="500"/>
                                        <p:tgtEl>
                                          <p:spTgt spid="275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61" grpId="0"/>
      <p:bldP spid="275462"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1000" r="-21000"/>
          </a:stretch>
        </a:blipFill>
        <a:effectLst/>
      </p:bgPr>
    </p:bg>
    <p:spTree>
      <p:nvGrpSpPr>
        <p:cNvPr id="1" name=""/>
        <p:cNvGrpSpPr/>
        <p:nvPr/>
      </p:nvGrpSpPr>
      <p:grpSpPr>
        <a:xfrm>
          <a:off x="0" y="0"/>
          <a:ext cx="0" cy="0"/>
          <a:chOff x="0" y="0"/>
          <a:chExt cx="0" cy="0"/>
        </a:xfrm>
      </p:grpSpPr>
      <p:sp>
        <p:nvSpPr>
          <p:cNvPr id="18435" name="Rectangle 4"/>
          <p:cNvSpPr/>
          <p:nvPr/>
        </p:nvSpPr>
        <p:spPr>
          <a:xfrm>
            <a:off x="0" y="246063"/>
            <a:ext cx="8915400" cy="892175"/>
          </a:xfrm>
          <a:prstGeom prst="rect">
            <a:avLst/>
          </a:prstGeom>
          <a:noFill/>
          <a:ln w="9525">
            <a:noFill/>
          </a:ln>
        </p:spPr>
        <p:txBody>
          <a:bodyPr anchor="ctr" anchorCtr="0">
            <a:spAutoFit/>
          </a:bodyPr>
          <a:lstStyle/>
          <a:p>
            <a:pPr algn="just"/>
            <a:r>
              <a:rPr lang="en-US" altLang="zh-CN" sz="2600" b="1" dirty="0">
                <a:latin typeface="Times New Roman" panose="02020603050405020304" pitchFamily="18" charset="0"/>
              </a:rPr>
              <a:t>    </a:t>
            </a:r>
            <a:r>
              <a:rPr lang="en-US" altLang="zh-CN" sz="2600" b="1" dirty="0">
                <a:solidFill>
                  <a:srgbClr val="FF0000"/>
                </a:solidFill>
                <a:latin typeface="Times New Roman" panose="02020603050405020304" pitchFamily="18" charset="0"/>
              </a:rPr>
              <a:t>III. ẢNH HƯỞNG CỦA  MÔI TRƯỜNG ĐỐI VỚI  QUÁ TRÌNH HẤP THU NƯỚC VÀ MUỐI KHOÁNG Ở RỄ CÂY</a:t>
            </a:r>
            <a:endParaRPr lang="en-US" altLang="zh-CN" sz="2600" dirty="0">
              <a:solidFill>
                <a:srgbClr val="FF0000"/>
              </a:solidFill>
              <a:latin typeface="Arial" panose="020B0604020202020204" pitchFamily="34" charset="0"/>
            </a:endParaRPr>
          </a:p>
        </p:txBody>
      </p:sp>
      <p:sp>
        <p:nvSpPr>
          <p:cNvPr id="18437" name="Rectangle 6"/>
          <p:cNvSpPr/>
          <p:nvPr/>
        </p:nvSpPr>
        <p:spPr>
          <a:xfrm>
            <a:off x="184150" y="1014413"/>
            <a:ext cx="8491538" cy="4092575"/>
          </a:xfrm>
          <a:prstGeom prst="rect">
            <a:avLst/>
          </a:prstGeom>
          <a:noFill/>
          <a:ln w="9525">
            <a:noFill/>
          </a:ln>
        </p:spPr>
        <p:txBody>
          <a:bodyPr anchor="ctr" anchorCtr="0">
            <a:spAutoFit/>
          </a:bodyPr>
          <a:lstStyle/>
          <a:p>
            <a:r>
              <a:rPr lang="en-US" altLang="zh-CN" sz="2000" dirty="0">
                <a:solidFill>
                  <a:schemeClr val="bg1"/>
                </a:solidFill>
                <a:latin typeface="Times New Roman" panose="02020603050405020304" pitchFamily="18" charset="0"/>
              </a:rPr>
              <a:t>    </a:t>
            </a:r>
            <a:r>
              <a:rPr lang="vi-VN" altLang="x-none" sz="2000" dirty="0">
                <a:solidFill>
                  <a:schemeClr val="bg1"/>
                </a:solidFill>
                <a:latin typeface="Arial" panose="020B0604020202020204" pitchFamily="34" charset="0"/>
              </a:rPr>
              <a:t>Sự ảnh hưởng của các nhân tố đó đến quá trình hấp thu nước và ion khoáng : </a:t>
            </a:r>
            <a:r>
              <a:rPr lang="vi-VN" altLang="x-none" sz="2000" dirty="0">
                <a:latin typeface="Arial" panose="020B0604020202020204" pitchFamily="34" charset="0"/>
              </a:rPr>
              <a:t> </a:t>
            </a:r>
            <a:endParaRPr lang="en-US" altLang="zh-CN" sz="2000" dirty="0">
              <a:latin typeface="Arial" panose="020B0604020202020204" pitchFamily="34" charset="0"/>
            </a:endParaRPr>
          </a:p>
          <a:p>
            <a:endParaRPr lang="vi-VN" altLang="x-none" sz="2000" dirty="0">
              <a:latin typeface="Arial" panose="020B0604020202020204" pitchFamily="34" charset="0"/>
            </a:endParaRPr>
          </a:p>
          <a:p>
            <a:r>
              <a:rPr lang="vi-VN" altLang="x-none" sz="2000" b="1" dirty="0">
                <a:latin typeface="Arial" panose="020B0604020202020204" pitchFamily="34" charset="0"/>
              </a:rPr>
              <a:t>+ Áp suất thẩm thấu của dịch đất : Nếu áp suất thẩm thấu của dịch đất cao hơn áp suất thẩm thấu của dịch tế bào =&gt; Lông hút không hấp thụ được nước và ion khoáng</a:t>
            </a:r>
            <a:endParaRPr lang="en-US" altLang="zh-CN" sz="2000" b="1" dirty="0">
              <a:latin typeface="Arial" panose="020B0604020202020204" pitchFamily="34" charset="0"/>
            </a:endParaRPr>
          </a:p>
          <a:p>
            <a:endParaRPr lang="vi-VN" altLang="x-none" sz="2000" b="1" dirty="0">
              <a:latin typeface="Arial" panose="020B0604020202020204" pitchFamily="34" charset="0"/>
            </a:endParaRPr>
          </a:p>
          <a:p>
            <a:r>
              <a:rPr lang="vi-VN" altLang="x-none" sz="2000" b="1" dirty="0">
                <a:latin typeface="Arial" panose="020B0604020202020204" pitchFamily="34" charset="0"/>
              </a:rPr>
              <a:t>+ pH của đất : ( quá axit hoặc quá kiềm) tế bào lông hút bị chết =&gt; ảnh hưởng đến quá trình hấp thụ nước và ion khoáng</a:t>
            </a:r>
            <a:endParaRPr lang="en-US" altLang="zh-CN" sz="2000" b="1" dirty="0">
              <a:latin typeface="Arial" panose="020B0604020202020204" pitchFamily="34" charset="0"/>
            </a:endParaRPr>
          </a:p>
          <a:p>
            <a:endParaRPr lang="vi-VN" altLang="x-none" sz="2000" b="1" dirty="0">
              <a:latin typeface="Arial" panose="020B0604020202020204" pitchFamily="34" charset="0"/>
            </a:endParaRPr>
          </a:p>
          <a:p>
            <a:r>
              <a:rPr lang="vi-VN" altLang="x-none" sz="2000" b="1" dirty="0">
                <a:latin typeface="Arial" panose="020B0604020202020204" pitchFamily="34" charset="0"/>
              </a:rPr>
              <a:t>+ Độ thoáng của đất : Đất thiếu ôxi ảnh  hưởng đến quá trình hô hấp của rễ cây =&gt; ảnh hưởng đến áp suất thẩm thấu của rễ =&gt; ảnh hưởng đến quá trình hấp thụ nước và ion khoáng .</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fade">
                                      <p:cBhvr>
                                        <p:cTn id="7" dur="2000"/>
                                        <p:tgtEl>
                                          <p:spTgt spid="18435"/>
                                        </p:tgtEl>
                                      </p:cBhvr>
                                    </p:animEffect>
                                  </p:childTnLst>
                                </p:cTn>
                              </p:par>
                              <p:par>
                                <p:cTn id="8" presetID="16" presetClass="entr" presetSubtype="21" fill="hold" nodeType="withEffect">
                                  <p:stCondLst>
                                    <p:cond delay="0"/>
                                  </p:stCondLst>
                                  <p:childTnLst>
                                    <p:set>
                                      <p:cBhvr>
                                        <p:cTn id="9" dur="1" fill="hold">
                                          <p:stCondLst>
                                            <p:cond delay="0"/>
                                          </p:stCondLst>
                                        </p:cTn>
                                        <p:tgtEl>
                                          <p:spTgt spid="18435">
                                            <p:txEl>
                                              <p:pRg st="0" end="0"/>
                                            </p:txEl>
                                          </p:spTgt>
                                        </p:tgtEl>
                                        <p:attrNameLst>
                                          <p:attrName>style.visibility</p:attrName>
                                        </p:attrNameLst>
                                      </p:cBhvr>
                                      <p:to>
                                        <p:strVal val="visible"/>
                                      </p:to>
                                    </p:set>
                                    <p:animEffect transition="in" filter="barn(inVertical)">
                                      <p:cBhvr>
                                        <p:cTn id="10" dur="500"/>
                                        <p:tgtEl>
                                          <p:spTgt spid="1843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437"/>
                                        </p:tgtEl>
                                        <p:attrNameLst>
                                          <p:attrName>style.visibility</p:attrName>
                                        </p:attrNameLst>
                                      </p:cBhvr>
                                      <p:to>
                                        <p:strVal val="visible"/>
                                      </p:to>
                                    </p:set>
                                    <p:animEffect transition="in" filter="fade">
                                      <p:cBhvr>
                                        <p:cTn id="15" dur="2000"/>
                                        <p:tgtEl>
                                          <p:spTgt spid="18437"/>
                                        </p:tgtEl>
                                      </p:cBhvr>
                                    </p:animEffect>
                                  </p:childTnLst>
                                </p:cTn>
                              </p:par>
                              <p:par>
                                <p:cTn id="16" presetID="16" presetClass="entr" presetSubtype="21" fill="hold" nodeType="withEffect">
                                  <p:stCondLst>
                                    <p:cond delay="0"/>
                                  </p:stCondLst>
                                  <p:childTnLst>
                                    <p:set>
                                      <p:cBhvr>
                                        <p:cTn id="17" dur="1" fill="hold">
                                          <p:stCondLst>
                                            <p:cond delay="0"/>
                                          </p:stCondLst>
                                        </p:cTn>
                                        <p:tgtEl>
                                          <p:spTgt spid="18437">
                                            <p:txEl>
                                              <p:pRg st="0" end="0"/>
                                            </p:txEl>
                                          </p:spTgt>
                                        </p:tgtEl>
                                        <p:attrNameLst>
                                          <p:attrName>style.visibility</p:attrName>
                                        </p:attrNameLst>
                                      </p:cBhvr>
                                      <p:to>
                                        <p:strVal val="visible"/>
                                      </p:to>
                                    </p:set>
                                    <p:animEffect transition="in" filter="barn(inVertical)">
                                      <p:cBhvr>
                                        <p:cTn id="18" dur="500"/>
                                        <p:tgtEl>
                                          <p:spTgt spid="1843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8437">
                                            <p:txEl>
                                              <p:pRg st="2" end="2"/>
                                            </p:txEl>
                                          </p:spTgt>
                                        </p:tgtEl>
                                        <p:attrNameLst>
                                          <p:attrName>style.visibility</p:attrName>
                                        </p:attrNameLst>
                                      </p:cBhvr>
                                      <p:to>
                                        <p:strVal val="visible"/>
                                      </p:to>
                                    </p:set>
                                    <p:animEffect transition="in" filter="fade">
                                      <p:cBhvr>
                                        <p:cTn id="23" dur="1000"/>
                                        <p:tgtEl>
                                          <p:spTgt spid="18437">
                                            <p:txEl>
                                              <p:pRg st="2" end="2"/>
                                            </p:txEl>
                                          </p:spTgt>
                                        </p:tgtEl>
                                      </p:cBhvr>
                                    </p:animEffect>
                                    <p:anim calcmode="lin" valueType="num">
                                      <p:cBhvr>
                                        <p:cTn id="24" dur="1000" fill="hold"/>
                                        <p:tgtEl>
                                          <p:spTgt spid="18437">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1843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8437">
                                            <p:txEl>
                                              <p:pRg st="4" end="4"/>
                                            </p:txEl>
                                          </p:spTgt>
                                        </p:tgtEl>
                                        <p:attrNameLst>
                                          <p:attrName>style.visibility</p:attrName>
                                        </p:attrNameLst>
                                      </p:cBhvr>
                                      <p:to>
                                        <p:strVal val="visible"/>
                                      </p:to>
                                    </p:set>
                                    <p:animEffect transition="in" filter="fade">
                                      <p:cBhvr>
                                        <p:cTn id="30" dur="1000"/>
                                        <p:tgtEl>
                                          <p:spTgt spid="18437">
                                            <p:txEl>
                                              <p:pRg st="4" end="4"/>
                                            </p:txEl>
                                          </p:spTgt>
                                        </p:tgtEl>
                                      </p:cBhvr>
                                    </p:animEffect>
                                    <p:anim calcmode="lin" valueType="num">
                                      <p:cBhvr>
                                        <p:cTn id="31" dur="1000" fill="hold"/>
                                        <p:tgtEl>
                                          <p:spTgt spid="18437">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1843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8437">
                                            <p:txEl>
                                              <p:pRg st="6" end="6"/>
                                            </p:txEl>
                                          </p:spTgt>
                                        </p:tgtEl>
                                        <p:attrNameLst>
                                          <p:attrName>style.visibility</p:attrName>
                                        </p:attrNameLst>
                                      </p:cBhvr>
                                      <p:to>
                                        <p:strVal val="visible"/>
                                      </p:to>
                                    </p:set>
                                    <p:animEffect transition="in" filter="barn(inVertical)">
                                      <p:cBhvr>
                                        <p:cTn id="37" dur="500"/>
                                        <p:tgtEl>
                                          <p:spTgt spid="1843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1843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3555" name="Rectangle 2"/>
          <p:cNvSpPr/>
          <p:nvPr/>
        </p:nvSpPr>
        <p:spPr>
          <a:xfrm>
            <a:off x="354013" y="1909763"/>
            <a:ext cx="8591550" cy="2216150"/>
          </a:xfrm>
          <a:prstGeom prst="rect">
            <a:avLst/>
          </a:prstGeom>
          <a:noFill/>
          <a:ln w="9525">
            <a:noFill/>
          </a:ln>
        </p:spPr>
        <p:txBody>
          <a:bodyPr anchor="ctr" anchorCtr="0">
            <a:spAutoFit/>
          </a:bodyPr>
          <a:lstStyle/>
          <a:p>
            <a:pPr indent="180975" algn="just" eaLnBrk="0" hangingPunct="0"/>
            <a:r>
              <a:rPr lang="en-US" altLang="zh-CN" sz="2300" b="1" dirty="0">
                <a:solidFill>
                  <a:srgbClr val="000000"/>
                </a:solidFill>
                <a:latin typeface="Arial" panose="020B0604020202020204" pitchFamily="34" charset="0"/>
              </a:rPr>
              <a:t>Đối với cây trên cạn, khi bị ngập úng thì rễ cây thiếu ôxi. Thiếu ôxi phá hoại tiến trình hô hấp bình thường của rễ, tích luỹ các chất độc hại đối với tế b</a:t>
            </a:r>
            <a:r>
              <a:rPr lang="en-US" altLang="zh-CN" sz="2300" b="1" dirty="0">
                <a:solidFill>
                  <a:srgbClr val="000000"/>
                </a:solidFill>
                <a:latin typeface="Arial" panose="020B0604020202020204" pitchFamily="34" charset="0"/>
                <a:ea typeface="Times New Roman" panose="02020603050405020304" pitchFamily="18" charset="0"/>
              </a:rPr>
              <a:t>à</a:t>
            </a:r>
            <a:r>
              <a:rPr lang="en-US" altLang="zh-CN" sz="2300" b="1" dirty="0">
                <a:solidFill>
                  <a:srgbClr val="000000"/>
                </a:solidFill>
                <a:latin typeface="Arial" panose="020B0604020202020204" pitchFamily="34" charset="0"/>
              </a:rPr>
              <a:t>o v</a:t>
            </a:r>
            <a:r>
              <a:rPr lang="en-US" altLang="zh-CN" sz="2300" b="1" dirty="0">
                <a:solidFill>
                  <a:srgbClr val="000000"/>
                </a:solidFill>
                <a:latin typeface="Arial" panose="020B0604020202020204" pitchFamily="34" charset="0"/>
                <a:ea typeface="Times New Roman" panose="02020603050405020304" pitchFamily="18" charset="0"/>
              </a:rPr>
              <a:t>à</a:t>
            </a:r>
            <a:r>
              <a:rPr lang="en-US" altLang="zh-CN" sz="2300" b="1" dirty="0">
                <a:solidFill>
                  <a:srgbClr val="000000"/>
                </a:solidFill>
                <a:latin typeface="Arial" panose="020B0604020202020204" pitchFamily="34" charset="0"/>
              </a:rPr>
              <a:t> l</a:t>
            </a:r>
            <a:r>
              <a:rPr lang="en-US" altLang="zh-CN" sz="2300" b="1" dirty="0">
                <a:solidFill>
                  <a:srgbClr val="000000"/>
                </a:solidFill>
                <a:latin typeface="Arial" panose="020B0604020202020204" pitchFamily="34" charset="0"/>
                <a:ea typeface="Times New Roman" panose="02020603050405020304" pitchFamily="18" charset="0"/>
              </a:rPr>
              <a:t>à</a:t>
            </a:r>
            <a:r>
              <a:rPr lang="en-US" altLang="zh-CN" sz="2300" b="1" dirty="0">
                <a:solidFill>
                  <a:srgbClr val="000000"/>
                </a:solidFill>
                <a:latin typeface="Arial" panose="020B0604020202020204" pitchFamily="34" charset="0"/>
              </a:rPr>
              <a:t>m cho lông hút chết, không hình th</a:t>
            </a:r>
            <a:r>
              <a:rPr lang="en-US" altLang="zh-CN" sz="2300" b="1" dirty="0">
                <a:solidFill>
                  <a:srgbClr val="000000"/>
                </a:solidFill>
                <a:latin typeface="Arial" panose="020B0604020202020204" pitchFamily="34" charset="0"/>
                <a:ea typeface="Times New Roman" panose="02020603050405020304" pitchFamily="18" charset="0"/>
              </a:rPr>
              <a:t>à</a:t>
            </a:r>
            <a:r>
              <a:rPr lang="en-US" altLang="zh-CN" sz="2300" b="1" dirty="0">
                <a:solidFill>
                  <a:srgbClr val="000000"/>
                </a:solidFill>
                <a:latin typeface="Arial" panose="020B0604020202020204" pitchFamily="34" charset="0"/>
              </a:rPr>
              <a:t>nh được lông hút mới. Không có lông hút thì cây không hấp thụ được nước, cân bằng nước trong cây bị phá huỷ v</a:t>
            </a:r>
            <a:r>
              <a:rPr lang="en-US" altLang="zh-CN" sz="2300" b="1" dirty="0">
                <a:solidFill>
                  <a:srgbClr val="000000"/>
                </a:solidFill>
                <a:latin typeface="Arial" panose="020B0604020202020204" pitchFamily="34" charset="0"/>
                <a:ea typeface="Times New Roman" panose="02020603050405020304" pitchFamily="18" charset="0"/>
              </a:rPr>
              <a:t>à</a:t>
            </a:r>
            <a:r>
              <a:rPr lang="en-US" altLang="zh-CN" sz="2300" b="1" dirty="0">
                <a:solidFill>
                  <a:srgbClr val="000000"/>
                </a:solidFill>
                <a:latin typeface="Arial" panose="020B0604020202020204" pitchFamily="34" charset="0"/>
              </a:rPr>
              <a:t> cây bị chết.</a:t>
            </a:r>
            <a:endParaRPr lang="en-US" altLang="zh-CN" sz="2300" b="1" dirty="0">
              <a:latin typeface="Arial" panose="020B0604020202020204" pitchFamily="34" charset="0"/>
            </a:endParaRPr>
          </a:p>
        </p:txBody>
      </p:sp>
      <p:sp>
        <p:nvSpPr>
          <p:cNvPr id="23556" name="Rectangle 4"/>
          <p:cNvSpPr/>
          <p:nvPr/>
        </p:nvSpPr>
        <p:spPr>
          <a:xfrm>
            <a:off x="30163" y="560388"/>
            <a:ext cx="8915400" cy="954087"/>
          </a:xfrm>
          <a:prstGeom prst="rect">
            <a:avLst/>
          </a:prstGeom>
          <a:noFill/>
          <a:ln w="9525">
            <a:noFill/>
          </a:ln>
        </p:spPr>
        <p:txBody>
          <a:bodyPr anchor="t" anchorCtr="0">
            <a:spAutoFit/>
          </a:bodyPr>
          <a:lstStyle/>
          <a:p>
            <a:pPr indent="180975" algn="just" eaLnBrk="0" hangingPunct="0"/>
            <a:r>
              <a:rPr lang="en-US" altLang="zh-CN" sz="2800" b="1" dirty="0">
                <a:solidFill>
                  <a:srgbClr val="0000FF"/>
                </a:solidFill>
                <a:latin typeface="Arial" panose="020B0604020202020204" pitchFamily="34" charset="0"/>
              </a:rPr>
              <a:t>2. Giải thích vì sao cây trên cạn bị ngập úng lâu sẽ chết.</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fade">
                                      <p:cBhvr>
                                        <p:cTn id="7" dur="2000"/>
                                        <p:tgtEl>
                                          <p:spTgt spid="2355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3555"/>
                                        </p:tgtEl>
                                        <p:attrNameLst>
                                          <p:attrName>style.visibility</p:attrName>
                                        </p:attrNameLst>
                                      </p:cBhvr>
                                      <p:to>
                                        <p:strVal val="visible"/>
                                      </p:to>
                                    </p:set>
                                    <p:animEffect transition="in" filter="circle(in)">
                                      <p:cBhvr>
                                        <p:cTn id="12" dur="20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P spid="2355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grpSp>
        <p:nvGrpSpPr>
          <p:cNvPr id="2" name="Group 76"/>
          <p:cNvGrpSpPr/>
          <p:nvPr/>
        </p:nvGrpSpPr>
        <p:grpSpPr>
          <a:xfrm>
            <a:off x="1314082" y="1813034"/>
            <a:ext cx="7362497" cy="3231931"/>
            <a:chOff x="890752" y="1813035"/>
            <a:chExt cx="7362497" cy="3231931"/>
          </a:xfrm>
          <a:scene3d>
            <a:camera prst="perspectiveRight"/>
            <a:lightRig rig="threePt" dir="t"/>
          </a:scene3d>
        </p:grpSpPr>
        <p:sp>
          <p:nvSpPr>
            <p:cNvPr id="3" name="Rounded Rectangle 2"/>
            <p:cNvSpPr/>
            <p:nvPr/>
          </p:nvSpPr>
          <p:spPr>
            <a:xfrm>
              <a:off x="1044802" y="1992332"/>
              <a:ext cx="7014066" cy="2849464"/>
            </a:xfrm>
            <a:prstGeom prst="roundRect">
              <a:avLst>
                <a:gd name="adj" fmla="val 8310"/>
              </a:avLst>
            </a:prstGeom>
            <a:gradFill flip="none" rotWithShape="1">
              <a:gsLst>
                <a:gs pos="0">
                  <a:schemeClr val="bg1"/>
                </a:gs>
                <a:gs pos="100000">
                  <a:schemeClr val="bg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5000" b="1" i="0" u="none" strike="noStrike" kern="1200" cap="none" spc="0" normalizeH="0" baseline="0" noProof="0"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Franklin Gothic Medium" panose="020B0603020102020204" pitchFamily="34" charset="0"/>
                <a:ea typeface="+mn-ea"/>
                <a:cs typeface="+mn-cs"/>
              </a:endParaRPr>
            </a:p>
          </p:txBody>
        </p:sp>
        <p:sp>
          <p:nvSpPr>
            <p:cNvPr id="4" name="Straight Connector 3"/>
            <p:cNvSpPr/>
            <p:nvPr/>
          </p:nvSpPr>
          <p:spPr>
            <a:xfrm>
              <a:off x="1034231" y="2280722"/>
              <a:ext cx="7014066" cy="152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sp>
        <p:sp>
          <p:nvSpPr>
            <p:cNvPr id="5" name="Rounded Rectangle 4"/>
            <p:cNvSpPr/>
            <p:nvPr/>
          </p:nvSpPr>
          <p:spPr>
            <a:xfrm>
              <a:off x="890752" y="1813035"/>
              <a:ext cx="7362497" cy="3231931"/>
            </a:xfrm>
            <a:prstGeom prst="roundRect">
              <a:avLst>
                <a:gd name="adj" fmla="val 8932"/>
              </a:avLst>
            </a:prstGeom>
            <a:noFill/>
            <a:ln w="127000" cap="rnd" cmpd="sng">
              <a:solidFill>
                <a:schemeClr val="bg1"/>
              </a:solidFill>
              <a:prstDash val="sysDot"/>
            </a:ln>
            <a:effectLst>
              <a:glow rad="139700">
                <a:srgbClr val="FFC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mn-lt"/>
                <a:ea typeface="+mn-ea"/>
                <a:cs typeface="+mn-cs"/>
              </a:endParaRPr>
            </a:p>
          </p:txBody>
        </p:sp>
        <p:sp>
          <p:nvSpPr>
            <p:cNvPr id="6" name="Straight Connector 5"/>
            <p:cNvSpPr/>
            <p:nvPr/>
          </p:nvSpPr>
          <p:spPr>
            <a:xfrm>
              <a:off x="1034231" y="2602455"/>
              <a:ext cx="7014066" cy="152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sp>
        <p:sp>
          <p:nvSpPr>
            <p:cNvPr id="7" name="Straight Connector 6"/>
            <p:cNvSpPr/>
            <p:nvPr/>
          </p:nvSpPr>
          <p:spPr>
            <a:xfrm>
              <a:off x="1034231" y="2924188"/>
              <a:ext cx="7014066" cy="152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sp>
        <p:sp>
          <p:nvSpPr>
            <p:cNvPr id="8" name="Straight Connector 7"/>
            <p:cNvSpPr/>
            <p:nvPr/>
          </p:nvSpPr>
          <p:spPr>
            <a:xfrm>
              <a:off x="1034231" y="3245921"/>
              <a:ext cx="7014066" cy="152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sp>
        <p:sp>
          <p:nvSpPr>
            <p:cNvPr id="9" name="Straight Connector 8"/>
            <p:cNvSpPr/>
            <p:nvPr/>
          </p:nvSpPr>
          <p:spPr>
            <a:xfrm>
              <a:off x="1034231" y="3567654"/>
              <a:ext cx="7014066" cy="152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sp>
        <p:sp>
          <p:nvSpPr>
            <p:cNvPr id="10" name="Straight Connector 9"/>
            <p:cNvSpPr/>
            <p:nvPr/>
          </p:nvSpPr>
          <p:spPr>
            <a:xfrm>
              <a:off x="1034231" y="3889387"/>
              <a:ext cx="7014066" cy="152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sp>
        <p:sp>
          <p:nvSpPr>
            <p:cNvPr id="11" name="Straight Connector 10"/>
            <p:cNvSpPr/>
            <p:nvPr/>
          </p:nvSpPr>
          <p:spPr>
            <a:xfrm>
              <a:off x="1034231" y="4211120"/>
              <a:ext cx="7014066" cy="152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sp>
        <p:sp>
          <p:nvSpPr>
            <p:cNvPr id="12" name="Straight Connector 11"/>
            <p:cNvSpPr/>
            <p:nvPr/>
          </p:nvSpPr>
          <p:spPr>
            <a:xfrm>
              <a:off x="1034231" y="4532853"/>
              <a:ext cx="7014066" cy="152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sp>
        <p:sp>
          <p:nvSpPr>
            <p:cNvPr id="13" name="Rectangle 12"/>
            <p:cNvSpPr/>
            <p:nvPr/>
          </p:nvSpPr>
          <p:spPr>
            <a:xfrm>
              <a:off x="1064967" y="2003100"/>
              <a:ext cx="7014066" cy="28494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ts val="5300"/>
                </a:lnSpc>
                <a:spcBef>
                  <a:spcPct val="0"/>
                </a:spcBef>
                <a:spcAft>
                  <a:spcPct val="0"/>
                </a:spcAft>
                <a:buClrTx/>
                <a:buSzTx/>
                <a:buFontTx/>
                <a:buNone/>
                <a:defRPr/>
              </a:pPr>
              <a:r>
                <a:rPr kumimoji="0" lang="en-US" sz="8400" b="1" i="0" u="none" strike="noStrike" kern="1200" cap="none" spc="0" normalizeH="0" baseline="0" noProof="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prstClr val="black"/>
                      </a:gs>
                    </a:gsLst>
                    <a:lin ang="5400000"/>
                  </a:gradFill>
                  <a:effectLst>
                    <a:outerShdw blurRad="63500" sx="102000" sy="102000" algn="ctr" rotWithShape="0">
                      <a:prstClr val="black">
                        <a:alpha val="40000"/>
                      </a:prstClr>
                    </a:outerShdw>
                  </a:effectLst>
                  <a:uLnTx/>
                  <a:uFillTx/>
                  <a:latin typeface="Franklin Gothic Medium" panose="020B0603020102020204" pitchFamily="34" charset="0"/>
                  <a:ea typeface="+mn-ea"/>
                  <a:cs typeface="+mn-cs"/>
                </a:rPr>
                <a:t>THANKS FOR</a:t>
              </a:r>
            </a:p>
            <a:p>
              <a:pPr marL="0" marR="0" lvl="0" indent="0" algn="ctr" defTabSz="914400" rtl="0" eaLnBrk="1" fontAlgn="base" latinLnBrk="0" hangingPunct="1">
                <a:lnSpc>
                  <a:spcPts val="5300"/>
                </a:lnSpc>
                <a:spcBef>
                  <a:spcPct val="0"/>
                </a:spcBef>
                <a:spcAft>
                  <a:spcPct val="0"/>
                </a:spcAft>
                <a:buClrTx/>
                <a:buSzTx/>
                <a:buFontTx/>
                <a:buNone/>
                <a:defRPr/>
              </a:pPr>
              <a:r>
                <a:rPr kumimoji="0" lang="en-US" sz="8400" b="1" i="0" u="none" strike="noStrike" kern="1200" cap="none" spc="0" normalizeH="0" baseline="0" noProof="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prstClr val="black"/>
                      </a:gs>
                    </a:gsLst>
                    <a:lin ang="5400000"/>
                  </a:gradFill>
                  <a:effectLst>
                    <a:outerShdw blurRad="63500" sx="102000" sy="102000" algn="ctr" rotWithShape="0">
                      <a:prstClr val="black">
                        <a:alpha val="40000"/>
                      </a:prstClr>
                    </a:outerShdw>
                  </a:effectLst>
                  <a:uLnTx/>
                  <a:uFillTx/>
                  <a:latin typeface="Franklin Gothic Medium" panose="020B0603020102020204" pitchFamily="34" charset="0"/>
                  <a:ea typeface="+mn-ea"/>
                  <a:cs typeface="+mn-cs"/>
                </a:rPr>
                <a:t>WATCHING</a:t>
              </a:r>
              <a:endParaRPr kumimoji="0" lang="en-US" sz="8400" b="1" i="0" u="none" strike="noStrike" kern="1200" cap="none" spc="0" normalizeH="0" baseline="0" noProof="0"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Lst>
                  <a:lin ang="5400000"/>
                </a:gradFill>
                <a:effectLst>
                  <a:outerShdw blurRad="63500" sx="102000" sy="102000" algn="ctr" rotWithShape="0">
                    <a:prstClr val="black">
                      <a:alpha val="40000"/>
                    </a:prstClr>
                  </a:outerShdw>
                </a:effectLst>
                <a:uLnTx/>
                <a:uFillTx/>
                <a:latin typeface="Franklin Gothic Medium" panose="020B0603020102020204" pitchFamily="34" charset="0"/>
                <a:ea typeface="+mn-ea"/>
                <a:cs typeface="+mn-cs"/>
              </a:endParaRPr>
            </a:p>
          </p:txBody>
        </p:sp>
      </p:grpSp>
    </p:spTree>
  </p:cSld>
  <p:clrMapOvr>
    <a:masterClrMapping/>
  </p:clrMapOvr>
  <p:transition spd="slow">
    <p:push dir="u"/>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617</Words>
  <Application>Microsoft Office PowerPoint</Application>
  <PresentationFormat>On-screen Show (4:3)</PresentationFormat>
  <Paragraphs>56</Paragraphs>
  <Slides>9</Slides>
  <Notes>5</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Steven</cp:lastModifiedBy>
  <cp:revision>42</cp:revision>
  <dcterms:created xsi:type="dcterms:W3CDTF">2012-08-20T13:19:00Z</dcterms:created>
  <dcterms:modified xsi:type="dcterms:W3CDTF">2021-09-03T15:52:33Z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1033-11.2.0.10265</vt:lpwstr>
  </property>
  <property fmtid="{D5CDD505-2E9C-101B-9397-08002B2CF9AE}" pid="3" name="ICV">
    <vt:lpwstr>42B6F8DD55AC493B88C3C0B0DE569AF7</vt:lpwstr>
  </property>
</Properties>
</file>